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256" r:id="rId2"/>
    <p:sldId id="265" r:id="rId3"/>
    <p:sldId id="266" r:id="rId4"/>
    <p:sldId id="267" r:id="rId5"/>
    <p:sldId id="269" r:id="rId6"/>
    <p:sldId id="270" r:id="rId7"/>
    <p:sldId id="271" r:id="rId8"/>
    <p:sldId id="268" r:id="rId9"/>
    <p:sldId id="262" r:id="rId10"/>
    <p:sldId id="263" r:id="rId11"/>
    <p:sldId id="264"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DDD203"/>
    <a:srgbClr val="00F301"/>
    <a:srgbClr val="00C20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662"/>
    <p:restoredTop sz="91346"/>
  </p:normalViewPr>
  <p:slideViewPr>
    <p:cSldViewPr snapToGrid="0" snapToObjects="1">
      <p:cViewPr>
        <p:scale>
          <a:sx n="180" d="100"/>
          <a:sy n="180" d="100"/>
        </p:scale>
        <p:origin x="-208" y="-27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image" Target="../media/image6.emf"/></Relationships>
</file>

<file path=ppt/drawings/_rels/vmlDrawing4.vml.rels><?xml version="1.0" encoding="UTF-8" standalone="yes"?>
<Relationships xmlns="http://schemas.openxmlformats.org/package/2006/relationships"><Relationship Id="rId8" Type="http://schemas.openxmlformats.org/officeDocument/2006/relationships/image" Target="../media/image15.emf"/><Relationship Id="rId3" Type="http://schemas.openxmlformats.org/officeDocument/2006/relationships/image" Target="../media/image10.emf"/><Relationship Id="rId7" Type="http://schemas.openxmlformats.org/officeDocument/2006/relationships/image" Target="../media/image14.emf"/><Relationship Id="rId2" Type="http://schemas.openxmlformats.org/officeDocument/2006/relationships/image" Target="../media/image9.emf"/><Relationship Id="rId1" Type="http://schemas.openxmlformats.org/officeDocument/2006/relationships/image" Target="../media/image8.emf"/><Relationship Id="rId6" Type="http://schemas.openxmlformats.org/officeDocument/2006/relationships/image" Target="../media/image13.emf"/><Relationship Id="rId5" Type="http://schemas.openxmlformats.org/officeDocument/2006/relationships/image" Target="../media/image12.emf"/><Relationship Id="rId10" Type="http://schemas.openxmlformats.org/officeDocument/2006/relationships/image" Target="../media/image17.emf"/><Relationship Id="rId4" Type="http://schemas.openxmlformats.org/officeDocument/2006/relationships/image" Target="../media/image11.emf"/><Relationship Id="rId9" Type="http://schemas.openxmlformats.org/officeDocument/2006/relationships/image" Target="../media/image16.emf"/></Relationships>
</file>

<file path=ppt/drawings/_rels/vmlDrawing5.vml.rels><?xml version="1.0" encoding="UTF-8" standalone="yes"?>
<Relationships xmlns="http://schemas.openxmlformats.org/package/2006/relationships"><Relationship Id="rId8" Type="http://schemas.openxmlformats.org/officeDocument/2006/relationships/image" Target="../media/image25.emf"/><Relationship Id="rId3" Type="http://schemas.openxmlformats.org/officeDocument/2006/relationships/image" Target="../media/image20.emf"/><Relationship Id="rId7" Type="http://schemas.openxmlformats.org/officeDocument/2006/relationships/image" Target="../media/image24.emf"/><Relationship Id="rId2" Type="http://schemas.openxmlformats.org/officeDocument/2006/relationships/image" Target="../media/image19.emf"/><Relationship Id="rId1" Type="http://schemas.openxmlformats.org/officeDocument/2006/relationships/image" Target="../media/image18.emf"/><Relationship Id="rId6" Type="http://schemas.openxmlformats.org/officeDocument/2006/relationships/image" Target="../media/image23.emf"/><Relationship Id="rId5" Type="http://schemas.openxmlformats.org/officeDocument/2006/relationships/image" Target="../media/image22.emf"/><Relationship Id="rId4" Type="http://schemas.openxmlformats.org/officeDocument/2006/relationships/image" Target="../media/image21.emf"/><Relationship Id="rId9" Type="http://schemas.openxmlformats.org/officeDocument/2006/relationships/image" Target="../media/image26.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7.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8.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5F98C0E-6832-074D-BBD9-5F4E4085A201}" type="datetimeFigureOut">
              <a:rPr lang="en-US" smtClean="0"/>
              <a:t>10/20/20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73524DA-5233-E047-818D-2F715EAA011E}" type="slidenum">
              <a:rPr lang="en-US" smtClean="0"/>
              <a:t>‹#›</a:t>
            </a:fld>
            <a:endParaRPr lang="en-US"/>
          </a:p>
        </p:txBody>
      </p:sp>
    </p:spTree>
    <p:extLst>
      <p:ext uri="{BB962C8B-B14F-4D97-AF65-F5344CB8AC3E}">
        <p14:creationId xmlns:p14="http://schemas.microsoft.com/office/powerpoint/2010/main" val="42585804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AE5DEA3-5ADD-1946-B2F9-982EF2A50963}" type="slidenum">
              <a:rPr lang="en-US" smtClean="0"/>
              <a:t>1</a:t>
            </a:fld>
            <a:endParaRPr lang="en-US"/>
          </a:p>
        </p:txBody>
      </p:sp>
    </p:spTree>
    <p:extLst>
      <p:ext uri="{BB962C8B-B14F-4D97-AF65-F5344CB8AC3E}">
        <p14:creationId xmlns:p14="http://schemas.microsoft.com/office/powerpoint/2010/main" val="1557512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pple Chancery" panose="03020702040506060504" pitchFamily="66" charset="-79"/>
                <a:cs typeface="Apple Chancery" panose="03020702040506060504" pitchFamily="66" charset="-79"/>
              </a:defRPr>
            </a:lvl1pPr>
          </a:lstStyle>
          <a:p>
            <a:r>
              <a:rPr lang="en-US" dirty="0"/>
              <a:t>Click to edit Master title style</a:t>
            </a:r>
          </a:p>
        </p:txBody>
      </p:sp>
      <p:sp>
        <p:nvSpPr>
          <p:cNvPr id="3" name="Content Placeholder 2"/>
          <p:cNvSpPr>
            <a:spLocks noGrp="1"/>
          </p:cNvSpPr>
          <p:nvPr>
            <p:ph idx="1"/>
          </p:nvPr>
        </p:nvSpPr>
        <p:spPr/>
        <p:txBody>
          <a:bodyPr/>
          <a:lstStyle>
            <a:lvl1pPr>
              <a:defRPr sz="2400">
                <a:latin typeface="Times New Roman" panose="02020603050405020304" pitchFamily="18" charset="0"/>
                <a:cs typeface="Times New Roman" panose="02020603050405020304" pitchFamily="18" charset="0"/>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401763294"/>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579242007"/>
      </p:ext>
    </p:extLst>
  </p:cSld>
  <p:clrMap bg1="lt1" tx1="dk1" bg2="lt2" tx2="dk2" accent1="accent1" accent2="accent2" accent3="accent3" accent4="accent4" accent5="accent5" accent6="accent6" hlink="hlink" folHlink="folHlink"/>
  <p:sldLayoutIdLst>
    <p:sldLayoutId id="2147483650" r:id="rId1"/>
  </p:sldLayoutIdLst>
  <p:txStyles>
    <p:titleStyle>
      <a:lvl1pPr algn="ctr" defTabSz="457200" rtl="0" eaLnBrk="1" latinLnBrk="0" hangingPunct="1">
        <a:spcBef>
          <a:spcPct val="0"/>
        </a:spcBef>
        <a:buNone/>
        <a:defRPr sz="4000" kern="1200">
          <a:solidFill>
            <a:srgbClr val="FF0000"/>
          </a:solidFill>
          <a:latin typeface="Apple Chancery" panose="03020702040506060504" pitchFamily="66" charset="-79"/>
          <a:ea typeface="+mj-ea"/>
          <a:cs typeface="Apple Chancery" panose="03020702040506060504" pitchFamily="66" charset="-79"/>
        </a:defRPr>
      </a:lvl1pPr>
    </p:titleStyle>
    <p:bodyStyle>
      <a:lvl1pPr marL="342900" indent="-342900" algn="l" defTabSz="457200" rtl="0" eaLnBrk="1" latinLnBrk="0" hangingPunct="1">
        <a:spcBef>
          <a:spcPct val="20000"/>
        </a:spcBef>
        <a:buFont typeface="Arial"/>
        <a:buChar char="•"/>
        <a:defRPr sz="2400" kern="1200">
          <a:solidFill>
            <a:schemeClr val="tx1"/>
          </a:solidFill>
          <a:latin typeface="Times New Roman" panose="02020603050405020304" pitchFamily="18" charset="0"/>
          <a:ea typeface="+mn-ea"/>
          <a:cs typeface="Times New Roman" panose="02020603050405020304" pitchFamily="18" charset="0"/>
        </a:defRPr>
      </a:lvl1pPr>
      <a:lvl2pPr marL="742950" indent="-285750" algn="l" defTabSz="457200" rtl="0" eaLnBrk="1" latinLnBrk="0" hangingPunct="1">
        <a:spcBef>
          <a:spcPct val="20000"/>
        </a:spcBef>
        <a:buFont typeface="Arial"/>
        <a:buChar char="–"/>
        <a:defRPr sz="20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457200" rtl="0" eaLnBrk="1" latinLnBrk="0" hangingPunct="1">
        <a:spcBef>
          <a:spcPct val="20000"/>
        </a:spcBef>
        <a:buFont typeface="Arial"/>
        <a:buChar char="•"/>
        <a:defRPr sz="18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457200" rtl="0" eaLnBrk="1" latinLnBrk="0" hangingPunct="1">
        <a:spcBef>
          <a:spcPct val="20000"/>
        </a:spcBef>
        <a:buFont typeface="Arial"/>
        <a:buChar char="–"/>
        <a:defRPr sz="16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457200" rtl="0" eaLnBrk="1" latinLnBrk="0" hangingPunct="1">
        <a:spcBef>
          <a:spcPct val="20000"/>
        </a:spcBef>
        <a:buFont typeface="Arial"/>
        <a:buChar char="»"/>
        <a:defRPr sz="16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slideLayout" Target="../slideLayouts/slideLayout1.xml"/><Relationship Id="rId1" Type="http://schemas.openxmlformats.org/officeDocument/2006/relationships/vmlDrawing" Target="../drawings/vmlDrawing6.vml"/><Relationship Id="rId4" Type="http://schemas.openxmlformats.org/officeDocument/2006/relationships/image" Target="../media/image27.e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27.bin"/><Relationship Id="rId2" Type="http://schemas.openxmlformats.org/officeDocument/2006/relationships/slideLayout" Target="../slideLayouts/slideLayout1.xml"/><Relationship Id="rId1" Type="http://schemas.openxmlformats.org/officeDocument/2006/relationships/vmlDrawing" Target="../drawings/vmlDrawing7.vml"/><Relationship Id="rId4" Type="http://schemas.openxmlformats.org/officeDocument/2006/relationships/image" Target="../media/image28.emf"/></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7" Type="http://schemas.openxmlformats.org/officeDocument/2006/relationships/image" Target="../media/image3.emf"/><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2.emf"/><Relationship Id="rId5" Type="http://schemas.openxmlformats.org/officeDocument/2006/relationships/oleObject" Target="../embeddings/oleObject2.bin"/><Relationship Id="rId4" Type="http://schemas.openxmlformats.org/officeDocument/2006/relationships/image" Target="../media/image1.e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image" Target="../media/image5.emf"/><Relationship Id="rId5" Type="http://schemas.openxmlformats.org/officeDocument/2006/relationships/oleObject" Target="../embeddings/oleObject4.bin"/><Relationship Id="rId4" Type="http://schemas.openxmlformats.org/officeDocument/2006/relationships/image" Target="../media/image4.emf"/></Relationships>
</file>

<file path=ppt/slides/_rels/slide7.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oleObject" Target="../embeddings/oleObject5.bin"/><Relationship Id="rId7" Type="http://schemas.openxmlformats.org/officeDocument/2006/relationships/image" Target="../media/image10.png"/><Relationship Id="rId2" Type="http://schemas.openxmlformats.org/officeDocument/2006/relationships/slideLayout" Target="../slideLayouts/slideLayout1.xml"/><Relationship Id="rId1" Type="http://schemas.openxmlformats.org/officeDocument/2006/relationships/vmlDrawing" Target="../drawings/vmlDrawing3.vml"/><Relationship Id="rId6" Type="http://schemas.openxmlformats.org/officeDocument/2006/relationships/image" Target="../media/image7.png"/><Relationship Id="rId5" Type="http://schemas.openxmlformats.org/officeDocument/2006/relationships/oleObject" Target="../embeddings/oleObject6.bin"/><Relationship Id="rId4" Type="http://schemas.openxmlformats.org/officeDocument/2006/relationships/image" Target="../media/image6.emf"/></Relationships>
</file>

<file path=ppt/slides/_rels/slide8.xml.rels><?xml version="1.0" encoding="UTF-8" standalone="yes"?>
<Relationships xmlns="http://schemas.openxmlformats.org/package/2006/relationships"><Relationship Id="rId8" Type="http://schemas.openxmlformats.org/officeDocument/2006/relationships/image" Target="../media/image10.emf"/><Relationship Id="rId13" Type="http://schemas.openxmlformats.org/officeDocument/2006/relationships/oleObject" Target="../embeddings/oleObject12.bin"/><Relationship Id="rId18" Type="http://schemas.openxmlformats.org/officeDocument/2006/relationships/image" Target="../media/image15.emf"/><Relationship Id="rId3" Type="http://schemas.openxmlformats.org/officeDocument/2006/relationships/oleObject" Target="../embeddings/oleObject7.bin"/><Relationship Id="rId21" Type="http://schemas.openxmlformats.org/officeDocument/2006/relationships/oleObject" Target="../embeddings/oleObject16.bin"/><Relationship Id="rId7" Type="http://schemas.openxmlformats.org/officeDocument/2006/relationships/oleObject" Target="../embeddings/oleObject9.bin"/><Relationship Id="rId12" Type="http://schemas.openxmlformats.org/officeDocument/2006/relationships/image" Target="../media/image12.emf"/><Relationship Id="rId17" Type="http://schemas.openxmlformats.org/officeDocument/2006/relationships/oleObject" Target="../embeddings/oleObject14.bin"/><Relationship Id="rId2" Type="http://schemas.openxmlformats.org/officeDocument/2006/relationships/slideLayout" Target="../slideLayouts/slideLayout1.xml"/><Relationship Id="rId16" Type="http://schemas.openxmlformats.org/officeDocument/2006/relationships/image" Target="../media/image14.emf"/><Relationship Id="rId20" Type="http://schemas.openxmlformats.org/officeDocument/2006/relationships/image" Target="../media/image16.emf"/><Relationship Id="rId1" Type="http://schemas.openxmlformats.org/officeDocument/2006/relationships/vmlDrawing" Target="../drawings/vmlDrawing4.vml"/><Relationship Id="rId6" Type="http://schemas.openxmlformats.org/officeDocument/2006/relationships/image" Target="../media/image9.emf"/><Relationship Id="rId11" Type="http://schemas.openxmlformats.org/officeDocument/2006/relationships/oleObject" Target="../embeddings/oleObject11.bin"/><Relationship Id="rId5" Type="http://schemas.openxmlformats.org/officeDocument/2006/relationships/oleObject" Target="../embeddings/oleObject8.bin"/><Relationship Id="rId15" Type="http://schemas.openxmlformats.org/officeDocument/2006/relationships/oleObject" Target="../embeddings/oleObject13.bin"/><Relationship Id="rId10" Type="http://schemas.openxmlformats.org/officeDocument/2006/relationships/image" Target="../media/image11.emf"/><Relationship Id="rId19" Type="http://schemas.openxmlformats.org/officeDocument/2006/relationships/oleObject" Target="../embeddings/oleObject15.bin"/><Relationship Id="rId4" Type="http://schemas.openxmlformats.org/officeDocument/2006/relationships/image" Target="../media/image8.emf"/><Relationship Id="rId9" Type="http://schemas.openxmlformats.org/officeDocument/2006/relationships/oleObject" Target="../embeddings/oleObject10.bin"/><Relationship Id="rId14" Type="http://schemas.openxmlformats.org/officeDocument/2006/relationships/image" Target="../media/image13.emf"/><Relationship Id="rId22" Type="http://schemas.openxmlformats.org/officeDocument/2006/relationships/image" Target="../media/image17.emf"/></Relationships>
</file>

<file path=ppt/slides/_rels/slide9.xml.rels><?xml version="1.0" encoding="UTF-8" standalone="yes"?>
<Relationships xmlns="http://schemas.openxmlformats.org/package/2006/relationships"><Relationship Id="rId8" Type="http://schemas.openxmlformats.org/officeDocument/2006/relationships/image" Target="../media/image20.emf"/><Relationship Id="rId13" Type="http://schemas.openxmlformats.org/officeDocument/2006/relationships/oleObject" Target="../embeddings/oleObject22.bin"/><Relationship Id="rId18" Type="http://schemas.openxmlformats.org/officeDocument/2006/relationships/image" Target="../media/image25.emf"/><Relationship Id="rId3" Type="http://schemas.openxmlformats.org/officeDocument/2006/relationships/oleObject" Target="../embeddings/oleObject17.bin"/><Relationship Id="rId7" Type="http://schemas.openxmlformats.org/officeDocument/2006/relationships/oleObject" Target="../embeddings/oleObject19.bin"/><Relationship Id="rId12" Type="http://schemas.openxmlformats.org/officeDocument/2006/relationships/image" Target="../media/image22.emf"/><Relationship Id="rId17" Type="http://schemas.openxmlformats.org/officeDocument/2006/relationships/oleObject" Target="../embeddings/oleObject24.bin"/><Relationship Id="rId2" Type="http://schemas.openxmlformats.org/officeDocument/2006/relationships/slideLayout" Target="../slideLayouts/slideLayout1.xml"/><Relationship Id="rId16" Type="http://schemas.openxmlformats.org/officeDocument/2006/relationships/image" Target="../media/image24.emf"/><Relationship Id="rId20" Type="http://schemas.openxmlformats.org/officeDocument/2006/relationships/image" Target="../media/image26.emf"/><Relationship Id="rId1" Type="http://schemas.openxmlformats.org/officeDocument/2006/relationships/vmlDrawing" Target="../drawings/vmlDrawing5.vml"/><Relationship Id="rId6" Type="http://schemas.openxmlformats.org/officeDocument/2006/relationships/image" Target="../media/image19.emf"/><Relationship Id="rId11" Type="http://schemas.openxmlformats.org/officeDocument/2006/relationships/oleObject" Target="../embeddings/oleObject21.bin"/><Relationship Id="rId5" Type="http://schemas.openxmlformats.org/officeDocument/2006/relationships/oleObject" Target="../embeddings/oleObject18.bin"/><Relationship Id="rId15" Type="http://schemas.openxmlformats.org/officeDocument/2006/relationships/oleObject" Target="../embeddings/oleObject23.bin"/><Relationship Id="rId10" Type="http://schemas.openxmlformats.org/officeDocument/2006/relationships/image" Target="../media/image21.emf"/><Relationship Id="rId19" Type="http://schemas.openxmlformats.org/officeDocument/2006/relationships/oleObject" Target="../embeddings/oleObject25.bin"/><Relationship Id="rId4" Type="http://schemas.openxmlformats.org/officeDocument/2006/relationships/image" Target="../media/image18.emf"/><Relationship Id="rId9" Type="http://schemas.openxmlformats.org/officeDocument/2006/relationships/oleObject" Target="../embeddings/oleObject20.bin"/><Relationship Id="rId14" Type="http://schemas.openxmlformats.org/officeDocument/2006/relationships/image" Target="../media/image2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General announcements</a:t>
            </a:r>
          </a:p>
        </p:txBody>
      </p:sp>
    </p:spTree>
    <p:extLst>
      <p:ext uri="{BB962C8B-B14F-4D97-AF65-F5344CB8AC3E}">
        <p14:creationId xmlns:p14="http://schemas.microsoft.com/office/powerpoint/2010/main" val="13279896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Insane Energy Problem</a:t>
            </a:r>
          </a:p>
        </p:txBody>
      </p:sp>
      <p:sp>
        <p:nvSpPr>
          <p:cNvPr id="3" name="Content Placeholder 2"/>
          <p:cNvSpPr>
            <a:spLocks noGrp="1"/>
          </p:cNvSpPr>
          <p:nvPr>
            <p:ph idx="1"/>
          </p:nvPr>
        </p:nvSpPr>
        <p:spPr>
          <a:xfrm>
            <a:off x="122665" y="1298222"/>
            <a:ext cx="7543801" cy="427836"/>
          </a:xfrm>
        </p:spPr>
        <p:txBody>
          <a:bodyPr>
            <a:normAutofit lnSpcReduction="10000"/>
          </a:bodyPr>
          <a:lstStyle/>
          <a:p>
            <a:r>
              <a:rPr lang="en-US" dirty="0"/>
              <a:t> What is h?</a:t>
            </a:r>
          </a:p>
        </p:txBody>
      </p:sp>
      <p:sp>
        <p:nvSpPr>
          <p:cNvPr id="4" name="Text Box 37"/>
          <p:cNvSpPr txBox="1">
            <a:spLocks/>
          </p:cNvSpPr>
          <p:nvPr/>
        </p:nvSpPr>
        <p:spPr bwMode="auto">
          <a:xfrm>
            <a:off x="111512" y="1726058"/>
            <a:ext cx="8854068"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square">
            <a:spAutoFit/>
          </a:bodyPr>
          <a:lstStyle>
            <a:lvl1pPr eaLnBrk="0" hangingPunct="0">
              <a:defRPr sz="3200">
                <a:solidFill>
                  <a:srgbClr val="000000"/>
                </a:solidFill>
                <a:latin typeface="Gill Sans" charset="0"/>
                <a:ea typeface="ＭＳ Ｐゴシック" charset="-128"/>
                <a:sym typeface="Gill Sans" charset="0"/>
              </a:defRPr>
            </a:lvl1pPr>
            <a:lvl2pPr marL="742950" indent="-285750" eaLnBrk="0" hangingPunct="0">
              <a:defRPr sz="3200">
                <a:solidFill>
                  <a:srgbClr val="000000"/>
                </a:solidFill>
                <a:latin typeface="Gill Sans" charset="0"/>
                <a:ea typeface="ＭＳ Ｐゴシック" charset="-128"/>
                <a:sym typeface="Gill Sans" charset="0"/>
              </a:defRPr>
            </a:lvl2pPr>
            <a:lvl3pPr marL="1143000" indent="-228600" eaLnBrk="0" hangingPunct="0">
              <a:defRPr sz="3200">
                <a:solidFill>
                  <a:srgbClr val="000000"/>
                </a:solidFill>
                <a:latin typeface="Gill Sans" charset="0"/>
                <a:ea typeface="ＭＳ Ｐゴシック" charset="-128"/>
                <a:sym typeface="Gill Sans" charset="0"/>
              </a:defRPr>
            </a:lvl3pPr>
            <a:lvl4pPr marL="1600200" indent="-228600" eaLnBrk="0" hangingPunct="0">
              <a:defRPr sz="3200">
                <a:solidFill>
                  <a:srgbClr val="000000"/>
                </a:solidFill>
                <a:latin typeface="Gill Sans" charset="0"/>
                <a:ea typeface="ＭＳ Ｐゴシック" charset="-128"/>
                <a:sym typeface="Gill Sans" charset="0"/>
              </a:defRPr>
            </a:lvl4pPr>
            <a:lvl5pPr marL="2057400" indent="-228600" eaLnBrk="0" hangingPunct="0">
              <a:defRPr sz="3200">
                <a:solidFill>
                  <a:srgbClr val="000000"/>
                </a:solidFill>
                <a:latin typeface="Gill Sans" charset="0"/>
                <a:ea typeface="ＭＳ Ｐゴシック" charset="-128"/>
                <a:sym typeface="Gill Sans" charset="0"/>
              </a:defRPr>
            </a:lvl5pPr>
            <a:lvl6pPr marL="2514600" indent="-228600" algn="ctr" eaLnBrk="0" fontAlgn="base" hangingPunct="0">
              <a:spcBef>
                <a:spcPct val="0"/>
              </a:spcBef>
              <a:spcAft>
                <a:spcPct val="0"/>
              </a:spcAft>
              <a:defRPr sz="3200">
                <a:solidFill>
                  <a:srgbClr val="000000"/>
                </a:solidFill>
                <a:latin typeface="Gill Sans" charset="0"/>
                <a:ea typeface="ＭＳ Ｐゴシック" charset="-128"/>
                <a:sym typeface="Gill Sans" charset="0"/>
              </a:defRPr>
            </a:lvl6pPr>
            <a:lvl7pPr marL="2971800" indent="-228600" algn="ctr" eaLnBrk="0" fontAlgn="base" hangingPunct="0">
              <a:spcBef>
                <a:spcPct val="0"/>
              </a:spcBef>
              <a:spcAft>
                <a:spcPct val="0"/>
              </a:spcAft>
              <a:defRPr sz="3200">
                <a:solidFill>
                  <a:srgbClr val="000000"/>
                </a:solidFill>
                <a:latin typeface="Gill Sans" charset="0"/>
                <a:ea typeface="ＭＳ Ｐゴシック" charset="-128"/>
                <a:sym typeface="Gill Sans" charset="0"/>
              </a:defRPr>
            </a:lvl7pPr>
            <a:lvl8pPr marL="3429000" indent="-228600" algn="ctr" eaLnBrk="0" fontAlgn="base" hangingPunct="0">
              <a:spcBef>
                <a:spcPct val="0"/>
              </a:spcBef>
              <a:spcAft>
                <a:spcPct val="0"/>
              </a:spcAft>
              <a:defRPr sz="3200">
                <a:solidFill>
                  <a:srgbClr val="000000"/>
                </a:solidFill>
                <a:latin typeface="Gill Sans" charset="0"/>
                <a:ea typeface="ＭＳ Ｐゴシック" charset="-128"/>
                <a:sym typeface="Gill Sans" charset="0"/>
              </a:defRPr>
            </a:lvl8pPr>
            <a:lvl9pPr marL="3886200" indent="-228600" algn="ctr" eaLnBrk="0" fontAlgn="base" hangingPunct="0">
              <a:spcBef>
                <a:spcPct val="0"/>
              </a:spcBef>
              <a:spcAft>
                <a:spcPct val="0"/>
              </a:spcAft>
              <a:defRPr sz="3200">
                <a:solidFill>
                  <a:srgbClr val="000000"/>
                </a:solidFill>
                <a:latin typeface="Gill Sans" charset="0"/>
                <a:ea typeface="ＭＳ Ｐゴシック" charset="-128"/>
                <a:sym typeface="Gill Sans" charset="0"/>
              </a:defRPr>
            </a:lvl9pPr>
          </a:lstStyle>
          <a:p>
            <a:pPr algn="l" eaLnBrk="1" hangingPunct="1">
              <a:spcBef>
                <a:spcPct val="50000"/>
              </a:spcBef>
            </a:pPr>
            <a:r>
              <a:rPr lang="en-US" altLang="en-US" sz="1800" dirty="0">
                <a:latin typeface="Palatino Linotype" charset="0"/>
                <a:ea typeface="Palatino Linotype" charset="0"/>
                <a:cs typeface="Palatino Linotype" charset="0"/>
              </a:rPr>
              <a:t>You know what</a:t>
            </a:r>
            <a:r>
              <a:rPr lang="ja-JP" altLang="en-US" sz="1800" dirty="0">
                <a:latin typeface="Palatino Linotype" charset="0"/>
                <a:ea typeface="Palatino Linotype" charset="0"/>
                <a:cs typeface="Palatino Linotype" charset="0"/>
              </a:rPr>
              <a:t>’</a:t>
            </a:r>
            <a:r>
              <a:rPr lang="en-US" altLang="ja-JP" sz="1800" dirty="0">
                <a:latin typeface="Palatino Linotype" charset="0"/>
                <a:ea typeface="Palatino Linotype" charset="0"/>
                <a:cs typeface="Palatino Linotype" charset="0"/>
              </a:rPr>
              <a:t>s happening at the top of the arc, so the reasonable thing to do would be to use </a:t>
            </a:r>
            <a:r>
              <a:rPr lang="en-US" altLang="ja-JP" sz="1800" i="1" dirty="0">
                <a:latin typeface="Palatino Linotype" charset="0"/>
                <a:ea typeface="Palatino Linotype" charset="0"/>
                <a:cs typeface="Palatino Linotype" charset="0"/>
              </a:rPr>
              <a:t>conservation of energy</a:t>
            </a:r>
            <a:r>
              <a:rPr lang="en-US" altLang="ja-JP" sz="1800" dirty="0">
                <a:latin typeface="Palatino Linotype" charset="0"/>
                <a:ea typeface="Palatino Linotype" charset="0"/>
                <a:cs typeface="Palatino Linotype" charset="0"/>
              </a:rPr>
              <a:t> between the initial point and the top of the arc (note that you will don’t have to use N2L and centripetal forces for this).</a:t>
            </a:r>
            <a:endParaRPr lang="en-US" altLang="en-US" sz="1800" dirty="0">
              <a:latin typeface="Palatino Linotype" charset="0"/>
              <a:ea typeface="Palatino Linotype" charset="0"/>
              <a:cs typeface="Palatino Linotype" charset="0"/>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3845482149"/>
              </p:ext>
            </p:extLst>
          </p:nvPr>
        </p:nvGraphicFramePr>
        <p:xfrm>
          <a:off x="1817650" y="2810974"/>
          <a:ext cx="5672276" cy="3643337"/>
        </p:xfrm>
        <a:graphic>
          <a:graphicData uri="http://schemas.openxmlformats.org/presentationml/2006/ole">
            <mc:AlternateContent xmlns:mc="http://schemas.openxmlformats.org/markup-compatibility/2006">
              <mc:Choice xmlns:v="urn:schemas-microsoft-com:vml" Requires="v">
                <p:oleObj spid="_x0000_s6154" name="Equation" r:id="rId3" imgW="3340100" imgH="2146300" progId="Equation.DSMT4">
                  <p:embed/>
                </p:oleObj>
              </mc:Choice>
              <mc:Fallback>
                <p:oleObj name="Equation" r:id="rId3" imgW="3340100" imgH="2146300" progId="Equation.DSMT4">
                  <p:embed/>
                  <p:pic>
                    <p:nvPicPr>
                      <p:cNvPr id="5"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17650" y="2810974"/>
                        <a:ext cx="5672276" cy="3643337"/>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12933097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Insane Energy Problem</a:t>
            </a:r>
          </a:p>
        </p:txBody>
      </p:sp>
      <p:sp>
        <p:nvSpPr>
          <p:cNvPr id="3" name="Content Placeholder 2"/>
          <p:cNvSpPr>
            <a:spLocks noGrp="1"/>
          </p:cNvSpPr>
          <p:nvPr>
            <p:ph idx="1"/>
          </p:nvPr>
        </p:nvSpPr>
        <p:spPr>
          <a:xfrm>
            <a:off x="822959" y="1298222"/>
            <a:ext cx="7543801" cy="489481"/>
          </a:xfrm>
        </p:spPr>
        <p:txBody>
          <a:bodyPr>
            <a:normAutofit fontScale="92500"/>
          </a:bodyPr>
          <a:lstStyle/>
          <a:p>
            <a:r>
              <a:rPr lang="en-US" dirty="0"/>
              <a:t>  How much energy is lost due to collision with the spring? </a:t>
            </a:r>
          </a:p>
        </p:txBody>
      </p:sp>
      <p:sp>
        <p:nvSpPr>
          <p:cNvPr id="4" name="Text Box 37"/>
          <p:cNvSpPr txBox="1">
            <a:spLocks/>
          </p:cNvSpPr>
          <p:nvPr/>
        </p:nvSpPr>
        <p:spPr bwMode="auto">
          <a:xfrm>
            <a:off x="822959" y="1787703"/>
            <a:ext cx="90678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defRPr sz="3200">
                <a:solidFill>
                  <a:srgbClr val="000000"/>
                </a:solidFill>
                <a:latin typeface="Gill Sans" charset="0"/>
                <a:ea typeface="ＭＳ Ｐゴシック" charset="-128"/>
                <a:sym typeface="Gill Sans" charset="0"/>
              </a:defRPr>
            </a:lvl1pPr>
            <a:lvl2pPr marL="742950" indent="-285750" eaLnBrk="0" hangingPunct="0">
              <a:defRPr sz="3200">
                <a:solidFill>
                  <a:srgbClr val="000000"/>
                </a:solidFill>
                <a:latin typeface="Gill Sans" charset="0"/>
                <a:ea typeface="ＭＳ Ｐゴシック" charset="-128"/>
                <a:sym typeface="Gill Sans" charset="0"/>
              </a:defRPr>
            </a:lvl2pPr>
            <a:lvl3pPr marL="1143000" indent="-228600" eaLnBrk="0" hangingPunct="0">
              <a:defRPr sz="3200">
                <a:solidFill>
                  <a:srgbClr val="000000"/>
                </a:solidFill>
                <a:latin typeface="Gill Sans" charset="0"/>
                <a:ea typeface="ＭＳ Ｐゴシック" charset="-128"/>
                <a:sym typeface="Gill Sans" charset="0"/>
              </a:defRPr>
            </a:lvl3pPr>
            <a:lvl4pPr marL="1600200" indent="-228600" eaLnBrk="0" hangingPunct="0">
              <a:defRPr sz="3200">
                <a:solidFill>
                  <a:srgbClr val="000000"/>
                </a:solidFill>
                <a:latin typeface="Gill Sans" charset="0"/>
                <a:ea typeface="ＭＳ Ｐゴシック" charset="-128"/>
                <a:sym typeface="Gill Sans" charset="0"/>
              </a:defRPr>
            </a:lvl4pPr>
            <a:lvl5pPr marL="2057400" indent="-228600" eaLnBrk="0" hangingPunct="0">
              <a:defRPr sz="3200">
                <a:solidFill>
                  <a:srgbClr val="000000"/>
                </a:solidFill>
                <a:latin typeface="Gill Sans" charset="0"/>
                <a:ea typeface="ＭＳ Ｐゴシック" charset="-128"/>
                <a:sym typeface="Gill Sans" charset="0"/>
              </a:defRPr>
            </a:lvl5pPr>
            <a:lvl6pPr marL="2514600" indent="-228600" algn="ctr" eaLnBrk="0" fontAlgn="base" hangingPunct="0">
              <a:spcBef>
                <a:spcPct val="0"/>
              </a:spcBef>
              <a:spcAft>
                <a:spcPct val="0"/>
              </a:spcAft>
              <a:defRPr sz="3200">
                <a:solidFill>
                  <a:srgbClr val="000000"/>
                </a:solidFill>
                <a:latin typeface="Gill Sans" charset="0"/>
                <a:ea typeface="ＭＳ Ｐゴシック" charset="-128"/>
                <a:sym typeface="Gill Sans" charset="0"/>
              </a:defRPr>
            </a:lvl6pPr>
            <a:lvl7pPr marL="2971800" indent="-228600" algn="ctr" eaLnBrk="0" fontAlgn="base" hangingPunct="0">
              <a:spcBef>
                <a:spcPct val="0"/>
              </a:spcBef>
              <a:spcAft>
                <a:spcPct val="0"/>
              </a:spcAft>
              <a:defRPr sz="3200">
                <a:solidFill>
                  <a:srgbClr val="000000"/>
                </a:solidFill>
                <a:latin typeface="Gill Sans" charset="0"/>
                <a:ea typeface="ＭＳ Ｐゴシック" charset="-128"/>
                <a:sym typeface="Gill Sans" charset="0"/>
              </a:defRPr>
            </a:lvl7pPr>
            <a:lvl8pPr marL="3429000" indent="-228600" algn="ctr" eaLnBrk="0" fontAlgn="base" hangingPunct="0">
              <a:spcBef>
                <a:spcPct val="0"/>
              </a:spcBef>
              <a:spcAft>
                <a:spcPct val="0"/>
              </a:spcAft>
              <a:defRPr sz="3200">
                <a:solidFill>
                  <a:srgbClr val="000000"/>
                </a:solidFill>
                <a:latin typeface="Gill Sans" charset="0"/>
                <a:ea typeface="ＭＳ Ｐゴシック" charset="-128"/>
                <a:sym typeface="Gill Sans" charset="0"/>
              </a:defRPr>
            </a:lvl8pPr>
            <a:lvl9pPr marL="3886200" indent="-228600" algn="ctr" eaLnBrk="0" fontAlgn="base" hangingPunct="0">
              <a:spcBef>
                <a:spcPct val="0"/>
              </a:spcBef>
              <a:spcAft>
                <a:spcPct val="0"/>
              </a:spcAft>
              <a:defRPr sz="3200">
                <a:solidFill>
                  <a:srgbClr val="000000"/>
                </a:solidFill>
                <a:latin typeface="Gill Sans" charset="0"/>
                <a:ea typeface="ＭＳ Ｐゴシック" charset="-128"/>
                <a:sym typeface="Gill Sans" charset="0"/>
              </a:defRPr>
            </a:lvl9pPr>
          </a:lstStyle>
          <a:p>
            <a:pPr algn="l" eaLnBrk="1" hangingPunct="1">
              <a:spcBef>
                <a:spcPct val="50000"/>
              </a:spcBef>
            </a:pPr>
            <a:r>
              <a:rPr lang="en-US" altLang="en-US" sz="1600" i="1">
                <a:latin typeface="Palatino Linotype" charset="0"/>
                <a:ea typeface="Palatino Linotype" charset="0"/>
                <a:cs typeface="Palatino Linotype" charset="0"/>
              </a:rPr>
              <a:t>Conservation of energy </a:t>
            </a:r>
            <a:r>
              <a:rPr lang="en-US" altLang="en-US" sz="1600">
                <a:latin typeface="Palatino Linotype" charset="0"/>
                <a:ea typeface="Palatino Linotype" charset="0"/>
                <a:cs typeface="Palatino Linotype" charset="0"/>
              </a:rPr>
              <a:t>from start to finish:</a:t>
            </a:r>
            <a:endParaRPr lang="en-US" altLang="en-US" sz="1600" i="1">
              <a:latin typeface="Palatino Linotype" charset="0"/>
              <a:ea typeface="Palatino Linotype" charset="0"/>
              <a:cs typeface="Palatino Linotype" charset="0"/>
            </a:endParaRPr>
          </a:p>
        </p:txBody>
      </p:sp>
      <p:graphicFrame>
        <p:nvGraphicFramePr>
          <p:cNvPr id="5" name="Object 4"/>
          <p:cNvGraphicFramePr>
            <a:graphicFrameLocks noChangeAspect="1"/>
          </p:cNvGraphicFramePr>
          <p:nvPr/>
        </p:nvGraphicFramePr>
        <p:xfrm>
          <a:off x="554804" y="2423939"/>
          <a:ext cx="8466147" cy="2368550"/>
        </p:xfrm>
        <a:graphic>
          <a:graphicData uri="http://schemas.openxmlformats.org/presentationml/2006/ole">
            <mc:AlternateContent xmlns:mc="http://schemas.openxmlformats.org/markup-compatibility/2006">
              <mc:Choice xmlns:v="urn:schemas-microsoft-com:vml" Requires="v">
                <p:oleObj spid="_x0000_s7178" name="Equation" r:id="rId3" imgW="6845300" imgH="1701800" progId="Equation.DSMT4">
                  <p:embed/>
                </p:oleObj>
              </mc:Choice>
              <mc:Fallback>
                <p:oleObj name="Equation" r:id="rId3" imgW="6845300" imgH="1701800" progId="Equation.DSMT4">
                  <p:embed/>
                  <p:pic>
                    <p:nvPicPr>
                      <p:cNvPr id="5"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4804" y="2423939"/>
                        <a:ext cx="8466147" cy="2368550"/>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41606841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One last definition</a:t>
            </a:r>
          </a:p>
        </p:txBody>
      </p:sp>
      <p:sp>
        <p:nvSpPr>
          <p:cNvPr id="3" name="Content Placeholder 2"/>
          <p:cNvSpPr>
            <a:spLocks noGrp="1"/>
          </p:cNvSpPr>
          <p:nvPr>
            <p:ph idx="1"/>
          </p:nvPr>
        </p:nvSpPr>
        <p:spPr>
          <a:xfrm>
            <a:off x="178419" y="1600200"/>
            <a:ext cx="8720253" cy="4525963"/>
          </a:xfrm>
        </p:spPr>
        <p:txBody>
          <a:bodyPr>
            <a:normAutofit lnSpcReduction="10000"/>
          </a:bodyPr>
          <a:lstStyle/>
          <a:p>
            <a:r>
              <a:rPr lang="en-US" dirty="0"/>
              <a:t>  A 1965 VW Beetle and a 2017 Porsche (roughly the same mass) both start from rest, and accelerate to 45 mph. </a:t>
            </a:r>
          </a:p>
          <a:p>
            <a:pPr lvl="1"/>
            <a:r>
              <a:rPr lang="en-US" dirty="0"/>
              <a:t>Which one gets to 45 mph first? Why?</a:t>
            </a:r>
          </a:p>
          <a:p>
            <a:pPr lvl="1"/>
            <a:r>
              <a:rPr lang="en-US" dirty="0"/>
              <a:t>Which one requires more work to get to that speed? Why?</a:t>
            </a:r>
          </a:p>
          <a:p>
            <a:pPr lvl="1"/>
            <a:endParaRPr lang="en-US" dirty="0"/>
          </a:p>
          <a:p>
            <a:r>
              <a:rPr lang="en-US" dirty="0"/>
              <a:t>  Both require roughly the same amount of work, but one does it much faster </a:t>
            </a:r>
            <a:r>
              <a:rPr lang="mr-IN" dirty="0"/>
              <a:t>–</a:t>
            </a:r>
            <a:r>
              <a:rPr lang="en-US" dirty="0"/>
              <a:t> this means it’s more “powerful.”</a:t>
            </a:r>
          </a:p>
          <a:p>
            <a:r>
              <a:rPr lang="en-US" dirty="0"/>
              <a:t>  </a:t>
            </a:r>
            <a:r>
              <a:rPr lang="en-US" b="1" dirty="0"/>
              <a:t>Power</a:t>
            </a:r>
            <a:r>
              <a:rPr lang="en-US" dirty="0"/>
              <a:t> is how quickly work is done. In equation form:</a:t>
            </a:r>
          </a:p>
          <a:p>
            <a:endParaRPr lang="en-US" dirty="0"/>
          </a:p>
          <a:p>
            <a:endParaRPr lang="en-US" dirty="0"/>
          </a:p>
          <a:p>
            <a:r>
              <a:rPr lang="en-US" dirty="0"/>
              <a:t>  The units for power are </a:t>
            </a:r>
            <a:r>
              <a:rPr lang="en-US" b="1" dirty="0"/>
              <a:t>Watts (J/s)</a:t>
            </a:r>
            <a:r>
              <a:rPr lang="en-US" dirty="0"/>
              <a:t>. Sometimes we use </a:t>
            </a:r>
            <a:r>
              <a:rPr lang="en-US" b="1" dirty="0"/>
              <a:t>horsepower (</a:t>
            </a:r>
            <a:r>
              <a:rPr lang="en-US" b="1" dirty="0" err="1"/>
              <a:t>hp</a:t>
            </a:r>
            <a:r>
              <a:rPr lang="en-US" b="1" dirty="0"/>
              <a:t>) </a:t>
            </a:r>
            <a:r>
              <a:rPr lang="en-US" dirty="0"/>
              <a:t>where 1 </a:t>
            </a:r>
            <a:r>
              <a:rPr lang="en-US" dirty="0" err="1"/>
              <a:t>hp</a:t>
            </a:r>
            <a:r>
              <a:rPr lang="en-US" dirty="0"/>
              <a:t> = 746 W.</a:t>
            </a:r>
          </a:p>
        </p:txBody>
      </p:sp>
      <mc:AlternateContent xmlns:mc="http://schemas.openxmlformats.org/markup-compatibility/2006" xmlns:a14="http://schemas.microsoft.com/office/drawing/2010/main">
        <mc:Choice Requires="a14">
          <p:sp>
            <p:nvSpPr>
              <p:cNvPr id="4" name="TextBox 3"/>
              <p:cNvSpPr txBox="1"/>
              <p:nvPr/>
            </p:nvSpPr>
            <p:spPr>
              <a:xfrm>
                <a:off x="3303141" y="4551201"/>
                <a:ext cx="1654877" cy="52411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charset="0"/>
                        </a:rPr>
                        <m:t>𝑃𝑜𝑤𝑒𝑟</m:t>
                      </m:r>
                      <m:r>
                        <a:rPr lang="en-US" b="0" i="1" smtClean="0">
                          <a:latin typeface="Cambria Math" charset="0"/>
                        </a:rPr>
                        <m:t>= </m:t>
                      </m:r>
                      <m:f>
                        <m:fPr>
                          <m:ctrlPr>
                            <a:rPr lang="mr-IN" b="0" i="1" smtClean="0">
                              <a:latin typeface="Cambria Math" panose="02040503050406030204" pitchFamily="18" charset="0"/>
                            </a:rPr>
                          </m:ctrlPr>
                        </m:fPr>
                        <m:num>
                          <m:r>
                            <a:rPr lang="en-US" b="0" i="1" smtClean="0">
                              <a:latin typeface="Cambria Math" charset="0"/>
                            </a:rPr>
                            <m:t>𝑊𝑜𝑟𝑘</m:t>
                          </m:r>
                        </m:num>
                        <m:den>
                          <m:r>
                            <a:rPr lang="en-US" b="0" i="1" smtClean="0">
                              <a:latin typeface="Cambria Math" charset="0"/>
                            </a:rPr>
                            <m:t>𝑡𝑖𝑚𝑒</m:t>
                          </m:r>
                        </m:den>
                      </m:f>
                    </m:oMath>
                  </m:oMathPara>
                </a14:m>
                <a:endParaRPr lang="en-US" dirty="0"/>
              </a:p>
            </p:txBody>
          </p:sp>
        </mc:Choice>
        <mc:Fallback xmlns="">
          <p:sp>
            <p:nvSpPr>
              <p:cNvPr id="4" name="TextBox 3"/>
              <p:cNvSpPr txBox="1">
                <a:spLocks noRot="1" noChangeAspect="1" noMove="1" noResize="1" noEditPoints="1" noAdjustHandles="1" noChangeArrowheads="1" noChangeShapeType="1" noTextEdit="1"/>
              </p:cNvSpPr>
              <p:nvPr/>
            </p:nvSpPr>
            <p:spPr>
              <a:xfrm>
                <a:off x="3303141" y="4551201"/>
                <a:ext cx="1654877" cy="524118"/>
              </a:xfrm>
              <a:prstGeom prst="rect">
                <a:avLst/>
              </a:prstGeom>
              <a:blipFill>
                <a:blip r:embed="rId2"/>
                <a:stretch>
                  <a:fillRect l="-2290" r="-3053" b="-11628"/>
                </a:stretch>
              </a:blipFill>
            </p:spPr>
            <p:txBody>
              <a:bodyPr/>
              <a:lstStyle/>
              <a:p>
                <a:r>
                  <a:rPr lang="en-US">
                    <a:noFill/>
                  </a:rPr>
                  <a:t> </a:t>
                </a:r>
              </a:p>
            </p:txBody>
          </p:sp>
        </mc:Fallback>
      </mc:AlternateContent>
    </p:spTree>
    <p:extLst>
      <p:ext uri="{BB962C8B-B14F-4D97-AF65-F5344CB8AC3E}">
        <p14:creationId xmlns:p14="http://schemas.microsoft.com/office/powerpoint/2010/main" val="260485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Conservation of Energy lab</a:t>
            </a:r>
          </a:p>
        </p:txBody>
      </p:sp>
      <p:sp>
        <p:nvSpPr>
          <p:cNvPr id="3" name="Content Placeholder 2"/>
          <p:cNvSpPr>
            <a:spLocks noGrp="1"/>
          </p:cNvSpPr>
          <p:nvPr>
            <p:ph idx="1"/>
          </p:nvPr>
        </p:nvSpPr>
        <p:spPr>
          <a:xfrm>
            <a:off x="211873" y="1600200"/>
            <a:ext cx="8686800" cy="4525963"/>
          </a:xfrm>
        </p:spPr>
        <p:txBody>
          <a:bodyPr/>
          <a:lstStyle/>
          <a:p>
            <a:r>
              <a:rPr lang="en-US" dirty="0"/>
              <a:t>  This is a group data-collection lab </a:t>
            </a:r>
            <a:r>
              <a:rPr lang="mr-IN" dirty="0"/>
              <a:t>–</a:t>
            </a:r>
            <a:r>
              <a:rPr lang="en-US" dirty="0"/>
              <a:t> we will collect data as a class, and you will analyze it individually. Your partners are “the whole class.”</a:t>
            </a:r>
          </a:p>
          <a:p>
            <a:r>
              <a:rPr lang="en-US" dirty="0"/>
              <a:t>  The background:</a:t>
            </a:r>
          </a:p>
          <a:p>
            <a:pPr lvl="1"/>
            <a:r>
              <a:rPr lang="en-US" dirty="0"/>
              <a:t>Pendulum motion normally dampens out very slowly because its major sources of energy loss--resistance due to air friction and frictional heating at the support--don't remove energy very quickly. It is, therefore, an ideal system from which to take a close look at the consequences of energy conservation.</a:t>
            </a:r>
          </a:p>
        </p:txBody>
      </p:sp>
    </p:spTree>
    <p:extLst>
      <p:ext uri="{BB962C8B-B14F-4D97-AF65-F5344CB8AC3E}">
        <p14:creationId xmlns:p14="http://schemas.microsoft.com/office/powerpoint/2010/main" val="3836551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Atwood problem </a:t>
            </a:r>
            <a:r>
              <a:rPr lang="mr-IN" dirty="0"/>
              <a:t>–</a:t>
            </a:r>
            <a:r>
              <a:rPr lang="en-US" dirty="0"/>
              <a:t> with energy</a:t>
            </a:r>
          </a:p>
        </p:txBody>
      </p:sp>
      <p:sp>
        <p:nvSpPr>
          <p:cNvPr id="3" name="Content Placeholder 2"/>
          <p:cNvSpPr>
            <a:spLocks noGrp="1"/>
          </p:cNvSpPr>
          <p:nvPr>
            <p:ph idx="1"/>
          </p:nvPr>
        </p:nvSpPr>
        <p:spPr/>
        <p:txBody>
          <a:bodyPr/>
          <a:lstStyle/>
          <a:p>
            <a:r>
              <a:rPr lang="en-US" dirty="0"/>
              <a:t> </a:t>
            </a:r>
            <a:r>
              <a:rPr lang="en-US" altLang="en-US" sz="1600" dirty="0"/>
              <a:t>The original problem was set up as follows: Two masses are attached via a string that is positioned over a massless, frictionless pulley.  The masses start from rest.  I’m altering the problem by NOT having one mass start at floor level.  That means the diagram ends up looking like the one shown below.  It also means you will have more “fun” defining the zero levels for the PE functions.   In any case, with that:   </a:t>
            </a:r>
          </a:p>
          <a:p>
            <a:pPr lvl="1"/>
            <a:r>
              <a:rPr lang="en-US" sz="1600" dirty="0"/>
              <a:t>A) how fast are they moving when they pass one another?</a:t>
            </a:r>
          </a:p>
          <a:p>
            <a:pPr lvl="1"/>
            <a:r>
              <a:rPr lang="en-US" sz="1600" dirty="0"/>
              <a:t>B) how fast is m</a:t>
            </a:r>
            <a:r>
              <a:rPr lang="en-US" sz="1600" baseline="-25000" dirty="0"/>
              <a:t>1</a:t>
            </a:r>
            <a:r>
              <a:rPr lang="en-US" sz="1600" dirty="0"/>
              <a:t> moving when m</a:t>
            </a:r>
            <a:r>
              <a:rPr lang="en-US" sz="1600" baseline="-25000" dirty="0"/>
              <a:t>2</a:t>
            </a:r>
            <a:r>
              <a:rPr lang="en-US" sz="1600" dirty="0"/>
              <a:t> hits the floor?</a:t>
            </a:r>
          </a:p>
          <a:p>
            <a:pPr lvl="1"/>
            <a:r>
              <a:rPr lang="en-US" sz="1600" dirty="0"/>
              <a:t>C) How much higher does m</a:t>
            </a:r>
            <a:r>
              <a:rPr lang="en-US" sz="1600" baseline="-25000" dirty="0"/>
              <a:t>1</a:t>
            </a:r>
            <a:r>
              <a:rPr lang="en-US" sz="1600" dirty="0"/>
              <a:t> rise after m</a:t>
            </a:r>
            <a:r>
              <a:rPr lang="en-US" sz="1600" baseline="-25000" dirty="0"/>
              <a:t>2</a:t>
            </a:r>
            <a:r>
              <a:rPr lang="en-US" sz="1600" dirty="0"/>
              <a:t> hits the floor?</a:t>
            </a:r>
          </a:p>
        </p:txBody>
      </p:sp>
      <p:sp>
        <p:nvSpPr>
          <p:cNvPr id="5" name="Oval 35"/>
          <p:cNvSpPr>
            <a:spLocks noChangeArrowheads="1"/>
          </p:cNvSpPr>
          <p:nvPr/>
        </p:nvSpPr>
        <p:spPr bwMode="auto">
          <a:xfrm>
            <a:off x="6847522" y="4115612"/>
            <a:ext cx="633413" cy="633412"/>
          </a:xfrm>
          <a:prstGeom prst="ellipse">
            <a:avLst/>
          </a:prstGeom>
          <a:solidFill>
            <a:srgbClr val="4134E3"/>
          </a:solidFill>
          <a:ln w="9525">
            <a:solidFill>
              <a:schemeClr val="tx1"/>
            </a:solidFill>
            <a:round/>
            <a:headEnd/>
            <a:tailEnd/>
          </a:ln>
        </p:spPr>
        <p:txBody>
          <a:bodyPr wrap="none" anchor="ct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endParaRPr lang="en-US" altLang="en-US"/>
          </a:p>
        </p:txBody>
      </p:sp>
      <p:sp>
        <p:nvSpPr>
          <p:cNvPr id="6" name="Line 36"/>
          <p:cNvSpPr>
            <a:spLocks noChangeShapeType="1"/>
          </p:cNvSpPr>
          <p:nvPr/>
        </p:nvSpPr>
        <p:spPr bwMode="auto">
          <a:xfrm>
            <a:off x="6847522" y="4404537"/>
            <a:ext cx="0" cy="13239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 name="Rectangle 37"/>
          <p:cNvSpPr>
            <a:spLocks noChangeArrowheads="1"/>
          </p:cNvSpPr>
          <p:nvPr/>
        </p:nvSpPr>
        <p:spPr bwMode="auto">
          <a:xfrm>
            <a:off x="6733222" y="5728512"/>
            <a:ext cx="230188" cy="287337"/>
          </a:xfrm>
          <a:prstGeom prst="rect">
            <a:avLst/>
          </a:prstGeom>
          <a:solidFill>
            <a:srgbClr val="FF2F28"/>
          </a:solidFill>
          <a:ln w="9525">
            <a:solidFill>
              <a:schemeClr val="tx1"/>
            </a:solidFill>
            <a:miter lim="800000"/>
            <a:headEnd/>
            <a:tailEnd/>
          </a:ln>
        </p:spPr>
        <p:txBody>
          <a:bodyPr wrap="none" anchor="ct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endParaRPr lang="en-US" altLang="en-US"/>
          </a:p>
        </p:txBody>
      </p:sp>
      <p:sp>
        <p:nvSpPr>
          <p:cNvPr id="8" name="Line 38"/>
          <p:cNvSpPr>
            <a:spLocks noChangeShapeType="1"/>
          </p:cNvSpPr>
          <p:nvPr/>
        </p:nvSpPr>
        <p:spPr bwMode="auto">
          <a:xfrm>
            <a:off x="7480935" y="4404537"/>
            <a:ext cx="0" cy="5461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 name="Rectangle 39"/>
          <p:cNvSpPr>
            <a:spLocks noChangeArrowheads="1"/>
          </p:cNvSpPr>
          <p:nvPr/>
        </p:nvSpPr>
        <p:spPr bwMode="auto">
          <a:xfrm>
            <a:off x="7374572" y="4874437"/>
            <a:ext cx="228600" cy="152400"/>
          </a:xfrm>
          <a:prstGeom prst="rect">
            <a:avLst/>
          </a:prstGeom>
          <a:solidFill>
            <a:srgbClr val="0EDA03"/>
          </a:solidFill>
          <a:ln w="9525">
            <a:solidFill>
              <a:schemeClr val="tx1"/>
            </a:solidFill>
            <a:miter lim="800000"/>
            <a:headEnd/>
            <a:tailEnd/>
          </a:ln>
        </p:spPr>
        <p:txBody>
          <a:bodyPr wrap="none" anchor="ct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endParaRPr lang="en-US" altLang="en-US"/>
          </a:p>
        </p:txBody>
      </p:sp>
      <p:sp>
        <p:nvSpPr>
          <p:cNvPr id="10" name="Line 40"/>
          <p:cNvSpPr>
            <a:spLocks noChangeShapeType="1"/>
          </p:cNvSpPr>
          <p:nvPr/>
        </p:nvSpPr>
        <p:spPr bwMode="auto">
          <a:xfrm>
            <a:off x="6503035" y="4001312"/>
            <a:ext cx="12668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 name="AutoShape 41"/>
          <p:cNvSpPr>
            <a:spLocks noChangeArrowheads="1"/>
          </p:cNvSpPr>
          <p:nvPr/>
        </p:nvSpPr>
        <p:spPr bwMode="auto">
          <a:xfrm rot="5400000">
            <a:off x="6876891" y="4202131"/>
            <a:ext cx="574675" cy="173037"/>
          </a:xfrm>
          <a:prstGeom prst="homePlate">
            <a:avLst>
              <a:gd name="adj" fmla="val 83028"/>
            </a:avLst>
          </a:prstGeom>
          <a:solidFill>
            <a:schemeClr val="accent1"/>
          </a:solidFill>
          <a:ln w="9525">
            <a:solidFill>
              <a:schemeClr val="tx1"/>
            </a:solidFill>
            <a:miter lim="800000"/>
            <a:headEnd/>
            <a:tailEnd/>
          </a:ln>
        </p:spPr>
        <p:txBody>
          <a:bodyPr wrap="none" anchor="ct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endParaRPr lang="en-US" altLang="en-US"/>
          </a:p>
        </p:txBody>
      </p:sp>
      <p:cxnSp>
        <p:nvCxnSpPr>
          <p:cNvPr id="15" name="Straight Connector 14"/>
          <p:cNvCxnSpPr/>
          <p:nvPr/>
        </p:nvCxnSpPr>
        <p:spPr>
          <a:xfrm>
            <a:off x="5926772" y="6015849"/>
            <a:ext cx="283708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endCxn id="9" idx="2"/>
          </p:cNvCxnSpPr>
          <p:nvPr/>
        </p:nvCxnSpPr>
        <p:spPr>
          <a:xfrm flipV="1">
            <a:off x="7480935" y="5026837"/>
            <a:ext cx="7937" cy="989012"/>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7488872" y="5312071"/>
            <a:ext cx="910515" cy="338554"/>
          </a:xfrm>
          <a:prstGeom prst="rect">
            <a:avLst/>
          </a:prstGeom>
          <a:noFill/>
        </p:spPr>
        <p:txBody>
          <a:bodyPr wrap="square" rtlCol="0">
            <a:spAutoFit/>
          </a:bodyPr>
          <a:lstStyle/>
          <a:p>
            <a:r>
              <a:rPr lang="en-US" sz="1600" dirty="0">
                <a:solidFill>
                  <a:schemeClr val="accent1"/>
                </a:solidFill>
                <a:latin typeface="Palatino Linotype" charset="0"/>
                <a:ea typeface="Palatino Linotype" charset="0"/>
                <a:cs typeface="Palatino Linotype" charset="0"/>
              </a:rPr>
              <a:t>h</a:t>
            </a:r>
          </a:p>
        </p:txBody>
      </p:sp>
      <p:sp>
        <p:nvSpPr>
          <p:cNvPr id="20" name="TextBox 19"/>
          <p:cNvSpPr txBox="1"/>
          <p:nvPr/>
        </p:nvSpPr>
        <p:spPr>
          <a:xfrm>
            <a:off x="6214110" y="5494683"/>
            <a:ext cx="462337" cy="338554"/>
          </a:xfrm>
          <a:prstGeom prst="rect">
            <a:avLst/>
          </a:prstGeom>
          <a:noFill/>
        </p:spPr>
        <p:txBody>
          <a:bodyPr wrap="square" rtlCol="0">
            <a:spAutoFit/>
          </a:bodyPr>
          <a:lstStyle/>
          <a:p>
            <a:r>
              <a:rPr lang="en-US" sz="1600" dirty="0">
                <a:latin typeface="Palatino Linotype" charset="0"/>
                <a:ea typeface="Palatino Linotype" charset="0"/>
                <a:cs typeface="Palatino Linotype" charset="0"/>
              </a:rPr>
              <a:t>m</a:t>
            </a:r>
            <a:r>
              <a:rPr lang="en-US" sz="1600" baseline="-25000" dirty="0">
                <a:latin typeface="Palatino Linotype" charset="0"/>
                <a:ea typeface="Palatino Linotype" charset="0"/>
                <a:cs typeface="Palatino Linotype" charset="0"/>
              </a:rPr>
              <a:t>1</a:t>
            </a:r>
            <a:endParaRPr lang="en-US" sz="1600" dirty="0">
              <a:latin typeface="Palatino Linotype" charset="0"/>
              <a:ea typeface="Palatino Linotype" charset="0"/>
              <a:cs typeface="Palatino Linotype" charset="0"/>
            </a:endParaRPr>
          </a:p>
        </p:txBody>
      </p:sp>
      <p:sp>
        <p:nvSpPr>
          <p:cNvPr id="21" name="TextBox 20"/>
          <p:cNvSpPr txBox="1"/>
          <p:nvPr/>
        </p:nvSpPr>
        <p:spPr>
          <a:xfrm>
            <a:off x="7732280" y="4688283"/>
            <a:ext cx="462337" cy="338554"/>
          </a:xfrm>
          <a:prstGeom prst="rect">
            <a:avLst/>
          </a:prstGeom>
          <a:noFill/>
        </p:spPr>
        <p:txBody>
          <a:bodyPr wrap="square" rtlCol="0">
            <a:spAutoFit/>
          </a:bodyPr>
          <a:lstStyle/>
          <a:p>
            <a:r>
              <a:rPr lang="en-US" sz="1600" dirty="0">
                <a:latin typeface="Palatino Linotype" charset="0"/>
                <a:ea typeface="Palatino Linotype" charset="0"/>
                <a:cs typeface="Palatino Linotype" charset="0"/>
              </a:rPr>
              <a:t>m</a:t>
            </a:r>
            <a:r>
              <a:rPr lang="en-US" sz="1600" baseline="-25000" dirty="0">
                <a:latin typeface="Palatino Linotype" charset="0"/>
                <a:ea typeface="Palatino Linotype" charset="0"/>
                <a:cs typeface="Palatino Linotype" charset="0"/>
              </a:rPr>
              <a:t>2</a:t>
            </a:r>
            <a:endParaRPr lang="en-US" sz="1600" dirty="0">
              <a:latin typeface="Palatino Linotype" charset="0"/>
              <a:ea typeface="Palatino Linotype" charset="0"/>
              <a:cs typeface="Palatino Linotype" charset="0"/>
            </a:endParaRPr>
          </a:p>
        </p:txBody>
      </p:sp>
    </p:spTree>
    <p:extLst>
      <p:ext uri="{BB962C8B-B14F-4D97-AF65-F5344CB8AC3E}">
        <p14:creationId xmlns:p14="http://schemas.microsoft.com/office/powerpoint/2010/main" val="33469856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Atwood problem</a:t>
            </a:r>
          </a:p>
        </p:txBody>
      </p:sp>
      <p:cxnSp>
        <p:nvCxnSpPr>
          <p:cNvPr id="4" name="Straight Connector 88"/>
          <p:cNvCxnSpPr>
            <a:cxnSpLocks noChangeShapeType="1"/>
          </p:cNvCxnSpPr>
          <p:nvPr/>
        </p:nvCxnSpPr>
        <p:spPr bwMode="auto">
          <a:xfrm rot="5400000">
            <a:off x="6976091" y="3113132"/>
            <a:ext cx="304800"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5" name="Rectangle 4"/>
          <p:cNvSpPr>
            <a:spLocks noChangeArrowheads="1"/>
          </p:cNvSpPr>
          <p:nvPr/>
        </p:nvSpPr>
        <p:spPr bwMode="auto">
          <a:xfrm>
            <a:off x="1336497" y="3571126"/>
            <a:ext cx="1676400" cy="5334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endParaRPr lang="en-US" altLang="en-US"/>
          </a:p>
        </p:txBody>
      </p:sp>
      <p:graphicFrame>
        <p:nvGraphicFramePr>
          <p:cNvPr id="6" name="Object 2"/>
          <p:cNvGraphicFramePr>
            <a:graphicFrameLocks noChangeAspect="1"/>
          </p:cNvGraphicFramePr>
          <p:nvPr>
            <p:extLst>
              <p:ext uri="{D42A27DB-BD31-4B8C-83A1-F6EECF244321}">
                <p14:modId xmlns:p14="http://schemas.microsoft.com/office/powerpoint/2010/main" val="3580238406"/>
              </p:ext>
            </p:extLst>
          </p:nvPr>
        </p:nvGraphicFramePr>
        <p:xfrm>
          <a:off x="1179513" y="4103688"/>
          <a:ext cx="7634287" cy="2011362"/>
        </p:xfrm>
        <a:graphic>
          <a:graphicData uri="http://schemas.openxmlformats.org/presentationml/2006/ole">
            <mc:AlternateContent xmlns:mc="http://schemas.openxmlformats.org/markup-compatibility/2006">
              <mc:Choice xmlns:v="urn:schemas-microsoft-com:vml" Requires="v">
                <p:oleObj spid="_x0000_s1043" name="Equation" r:id="rId3" imgW="4775200" imgH="1257300" progId="Equation.DSMT4">
                  <p:embed/>
                </p:oleObj>
              </mc:Choice>
              <mc:Fallback>
                <p:oleObj name="Equation" r:id="rId3" imgW="4775200" imgH="1257300" progId="Equation.DSMT4">
                  <p:embed/>
                  <p:pic>
                    <p:nvPicPr>
                      <p:cNvPr id="6" name="Object 2"/>
                      <p:cNvPicPr>
                        <a:picLocks noChangeAspect="1" noChangeArrowheads="1"/>
                      </p:cNvPicPr>
                      <p:nvPr/>
                    </p:nvPicPr>
                    <p:blipFill>
                      <a:blip r:embed="rId4"/>
                      <a:srcRect/>
                      <a:stretch>
                        <a:fillRect/>
                      </a:stretch>
                    </p:blipFill>
                    <p:spPr bwMode="auto">
                      <a:xfrm>
                        <a:off x="1179513" y="4103688"/>
                        <a:ext cx="7634287" cy="2011362"/>
                      </a:xfrm>
                      <a:prstGeom prst="rect">
                        <a:avLst/>
                      </a:prstGeom>
                      <a:noFill/>
                      <a:ln>
                        <a:noFill/>
                      </a:ln>
                      <a:effectLst/>
                    </p:spPr>
                  </p:pic>
                </p:oleObj>
              </mc:Fallback>
            </mc:AlternateContent>
          </a:graphicData>
        </a:graphic>
      </p:graphicFrame>
      <p:sp>
        <p:nvSpPr>
          <p:cNvPr id="7" name="Text Box 19"/>
          <p:cNvSpPr txBox="1">
            <a:spLocks noChangeArrowheads="1"/>
          </p:cNvSpPr>
          <p:nvPr/>
        </p:nvSpPr>
        <p:spPr bwMode="auto">
          <a:xfrm>
            <a:off x="422097" y="1285126"/>
            <a:ext cx="32004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r>
              <a:rPr lang="en-US" altLang="en-US" sz="1600">
                <a:latin typeface="Palatino Linotype" charset="0"/>
                <a:ea typeface="Palatino Linotype" charset="0"/>
                <a:cs typeface="Palatino Linotype" charset="0"/>
              </a:rPr>
              <a:t>a.) How fast are they moving when they pass one another?</a:t>
            </a:r>
          </a:p>
        </p:txBody>
      </p:sp>
      <p:sp>
        <p:nvSpPr>
          <p:cNvPr id="8" name="Oval 35"/>
          <p:cNvSpPr>
            <a:spLocks noChangeArrowheads="1"/>
          </p:cNvSpPr>
          <p:nvPr/>
        </p:nvSpPr>
        <p:spPr bwMode="auto">
          <a:xfrm>
            <a:off x="7134047" y="1516901"/>
            <a:ext cx="633413" cy="633413"/>
          </a:xfrm>
          <a:prstGeom prst="ellipse">
            <a:avLst/>
          </a:prstGeom>
          <a:solidFill>
            <a:srgbClr val="4134E3"/>
          </a:solidFill>
          <a:ln w="9525">
            <a:solidFill>
              <a:schemeClr val="tx1"/>
            </a:solidFill>
            <a:round/>
            <a:headEnd/>
            <a:tailEnd/>
          </a:ln>
        </p:spPr>
        <p:txBody>
          <a:bodyPr wrap="none" anchor="ct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endParaRPr lang="en-US" altLang="en-US"/>
          </a:p>
        </p:txBody>
      </p:sp>
      <p:sp>
        <p:nvSpPr>
          <p:cNvPr id="9" name="Line 36"/>
          <p:cNvSpPr>
            <a:spLocks noChangeShapeType="1"/>
          </p:cNvSpPr>
          <p:nvPr/>
        </p:nvSpPr>
        <p:spPr bwMode="auto">
          <a:xfrm>
            <a:off x="7134047" y="1805826"/>
            <a:ext cx="0" cy="10795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 name="Rectangle 37"/>
          <p:cNvSpPr>
            <a:spLocks noChangeArrowheads="1"/>
          </p:cNvSpPr>
          <p:nvPr/>
        </p:nvSpPr>
        <p:spPr bwMode="auto">
          <a:xfrm>
            <a:off x="7019747" y="2732926"/>
            <a:ext cx="230188" cy="287338"/>
          </a:xfrm>
          <a:prstGeom prst="rect">
            <a:avLst/>
          </a:prstGeom>
          <a:solidFill>
            <a:srgbClr val="FF2F28"/>
          </a:solidFill>
          <a:ln w="9525">
            <a:solidFill>
              <a:schemeClr val="tx1"/>
            </a:solidFill>
            <a:miter lim="800000"/>
            <a:headEnd/>
            <a:tailEnd/>
          </a:ln>
        </p:spPr>
        <p:txBody>
          <a:bodyPr wrap="none" anchor="ct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endParaRPr lang="en-US" altLang="en-US"/>
          </a:p>
        </p:txBody>
      </p:sp>
      <p:sp>
        <p:nvSpPr>
          <p:cNvPr id="11" name="Line 38"/>
          <p:cNvSpPr>
            <a:spLocks noChangeShapeType="1"/>
          </p:cNvSpPr>
          <p:nvPr/>
        </p:nvSpPr>
        <p:spPr bwMode="auto">
          <a:xfrm>
            <a:off x="7767460" y="1805826"/>
            <a:ext cx="0" cy="10795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 name="Rectangle 39"/>
          <p:cNvSpPr>
            <a:spLocks noChangeArrowheads="1"/>
          </p:cNvSpPr>
          <p:nvPr/>
        </p:nvSpPr>
        <p:spPr bwMode="auto">
          <a:xfrm>
            <a:off x="7661097" y="2809126"/>
            <a:ext cx="228600" cy="152400"/>
          </a:xfrm>
          <a:prstGeom prst="rect">
            <a:avLst/>
          </a:prstGeom>
          <a:solidFill>
            <a:srgbClr val="0EDA03"/>
          </a:solidFill>
          <a:ln w="9525">
            <a:solidFill>
              <a:schemeClr val="tx1"/>
            </a:solidFill>
            <a:miter lim="800000"/>
            <a:headEnd/>
            <a:tailEnd/>
          </a:ln>
        </p:spPr>
        <p:txBody>
          <a:bodyPr wrap="none" anchor="ct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endParaRPr lang="en-US" altLang="en-US"/>
          </a:p>
        </p:txBody>
      </p:sp>
      <p:sp>
        <p:nvSpPr>
          <p:cNvPr id="13" name="Line 40"/>
          <p:cNvSpPr>
            <a:spLocks noChangeShapeType="1"/>
          </p:cNvSpPr>
          <p:nvPr/>
        </p:nvSpPr>
        <p:spPr bwMode="auto">
          <a:xfrm>
            <a:off x="6789560" y="1402601"/>
            <a:ext cx="12668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 name="AutoShape 41"/>
          <p:cNvSpPr>
            <a:spLocks noChangeArrowheads="1"/>
          </p:cNvSpPr>
          <p:nvPr/>
        </p:nvSpPr>
        <p:spPr bwMode="auto">
          <a:xfrm rot="5400000">
            <a:off x="7163416" y="1603420"/>
            <a:ext cx="574675" cy="173037"/>
          </a:xfrm>
          <a:prstGeom prst="homePlate">
            <a:avLst>
              <a:gd name="adj" fmla="val 83028"/>
            </a:avLst>
          </a:prstGeom>
          <a:solidFill>
            <a:schemeClr val="accent1"/>
          </a:solidFill>
          <a:ln w="9525">
            <a:solidFill>
              <a:schemeClr val="tx1"/>
            </a:solidFill>
            <a:miter lim="800000"/>
            <a:headEnd/>
            <a:tailEnd/>
          </a:ln>
        </p:spPr>
        <p:txBody>
          <a:bodyPr wrap="none" anchor="ct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endParaRPr lang="en-US" altLang="en-US"/>
          </a:p>
        </p:txBody>
      </p:sp>
      <p:cxnSp>
        <p:nvCxnSpPr>
          <p:cNvPr id="15" name="Straight Connector 64"/>
          <p:cNvCxnSpPr>
            <a:cxnSpLocks noChangeShapeType="1"/>
          </p:cNvCxnSpPr>
          <p:nvPr/>
        </p:nvCxnSpPr>
        <p:spPr bwMode="auto">
          <a:xfrm>
            <a:off x="6673672" y="3417139"/>
            <a:ext cx="1900238" cy="15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16" name="Straight Arrow Connector 65"/>
          <p:cNvCxnSpPr>
            <a:cxnSpLocks noChangeShapeType="1"/>
          </p:cNvCxnSpPr>
          <p:nvPr/>
        </p:nvCxnSpPr>
        <p:spPr bwMode="auto">
          <a:xfrm rot="5400000" flipH="1" flipV="1">
            <a:off x="6633191" y="3075032"/>
            <a:ext cx="381000"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18" name="Oval 35"/>
          <p:cNvSpPr>
            <a:spLocks noChangeArrowheads="1"/>
          </p:cNvSpPr>
          <p:nvPr/>
        </p:nvSpPr>
        <p:spPr bwMode="auto">
          <a:xfrm>
            <a:off x="4576585" y="1577226"/>
            <a:ext cx="633412" cy="633413"/>
          </a:xfrm>
          <a:prstGeom prst="ellipse">
            <a:avLst/>
          </a:prstGeom>
          <a:solidFill>
            <a:srgbClr val="4134E3"/>
          </a:solidFill>
          <a:ln w="9525">
            <a:solidFill>
              <a:schemeClr val="tx1"/>
            </a:solidFill>
            <a:round/>
            <a:headEnd/>
            <a:tailEnd/>
          </a:ln>
        </p:spPr>
        <p:txBody>
          <a:bodyPr wrap="none" anchor="ct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endParaRPr lang="en-US" altLang="en-US"/>
          </a:p>
        </p:txBody>
      </p:sp>
      <p:sp>
        <p:nvSpPr>
          <p:cNvPr id="19" name="Line 36"/>
          <p:cNvSpPr>
            <a:spLocks noChangeShapeType="1"/>
          </p:cNvSpPr>
          <p:nvPr/>
        </p:nvSpPr>
        <p:spPr bwMode="auto">
          <a:xfrm>
            <a:off x="4576585" y="1866151"/>
            <a:ext cx="0" cy="13239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 name="Rectangle 37"/>
          <p:cNvSpPr>
            <a:spLocks noChangeArrowheads="1"/>
          </p:cNvSpPr>
          <p:nvPr/>
        </p:nvSpPr>
        <p:spPr bwMode="auto">
          <a:xfrm>
            <a:off x="4460697" y="3190126"/>
            <a:ext cx="230188" cy="287338"/>
          </a:xfrm>
          <a:prstGeom prst="rect">
            <a:avLst/>
          </a:prstGeom>
          <a:solidFill>
            <a:srgbClr val="FF2F28"/>
          </a:solidFill>
          <a:ln w="9525">
            <a:solidFill>
              <a:schemeClr val="tx1"/>
            </a:solidFill>
            <a:miter lim="800000"/>
            <a:headEnd/>
            <a:tailEnd/>
          </a:ln>
        </p:spPr>
        <p:txBody>
          <a:bodyPr wrap="none" anchor="ct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endParaRPr lang="en-US" altLang="en-US"/>
          </a:p>
        </p:txBody>
      </p:sp>
      <p:sp>
        <p:nvSpPr>
          <p:cNvPr id="21" name="Line 38"/>
          <p:cNvSpPr>
            <a:spLocks noChangeShapeType="1"/>
          </p:cNvSpPr>
          <p:nvPr/>
        </p:nvSpPr>
        <p:spPr bwMode="auto">
          <a:xfrm>
            <a:off x="5209997" y="1866151"/>
            <a:ext cx="0" cy="5461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 name="Rectangle 39"/>
          <p:cNvSpPr>
            <a:spLocks noChangeArrowheads="1"/>
          </p:cNvSpPr>
          <p:nvPr/>
        </p:nvSpPr>
        <p:spPr bwMode="auto">
          <a:xfrm>
            <a:off x="5102047" y="2336051"/>
            <a:ext cx="228600" cy="152400"/>
          </a:xfrm>
          <a:prstGeom prst="rect">
            <a:avLst/>
          </a:prstGeom>
          <a:solidFill>
            <a:srgbClr val="0EDA03"/>
          </a:solidFill>
          <a:ln w="9525">
            <a:solidFill>
              <a:schemeClr val="tx1"/>
            </a:solidFill>
            <a:miter lim="800000"/>
            <a:headEnd/>
            <a:tailEnd/>
          </a:ln>
        </p:spPr>
        <p:txBody>
          <a:bodyPr wrap="none" anchor="ct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endParaRPr lang="en-US" altLang="en-US"/>
          </a:p>
        </p:txBody>
      </p:sp>
      <p:sp>
        <p:nvSpPr>
          <p:cNvPr id="23" name="Line 40"/>
          <p:cNvSpPr>
            <a:spLocks noChangeShapeType="1"/>
          </p:cNvSpPr>
          <p:nvPr/>
        </p:nvSpPr>
        <p:spPr bwMode="auto">
          <a:xfrm>
            <a:off x="4230510" y="1462926"/>
            <a:ext cx="12668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 name="AutoShape 41"/>
          <p:cNvSpPr>
            <a:spLocks noChangeArrowheads="1"/>
          </p:cNvSpPr>
          <p:nvPr/>
        </p:nvSpPr>
        <p:spPr bwMode="auto">
          <a:xfrm rot="5400000">
            <a:off x="4604365" y="1665333"/>
            <a:ext cx="576263" cy="171450"/>
          </a:xfrm>
          <a:prstGeom prst="homePlate">
            <a:avLst>
              <a:gd name="adj" fmla="val 84028"/>
            </a:avLst>
          </a:prstGeom>
          <a:solidFill>
            <a:schemeClr val="accent1"/>
          </a:solidFill>
          <a:ln w="9525">
            <a:solidFill>
              <a:schemeClr val="tx1"/>
            </a:solidFill>
            <a:miter lim="800000"/>
            <a:headEnd/>
            <a:tailEnd/>
          </a:ln>
        </p:spPr>
        <p:txBody>
          <a:bodyPr wrap="none" anchor="ct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endParaRPr lang="en-US" altLang="en-US"/>
          </a:p>
        </p:txBody>
      </p:sp>
      <p:cxnSp>
        <p:nvCxnSpPr>
          <p:cNvPr id="27" name="Straight Connector 77"/>
          <p:cNvCxnSpPr>
            <a:cxnSpLocks noChangeShapeType="1"/>
          </p:cNvCxnSpPr>
          <p:nvPr/>
        </p:nvCxnSpPr>
        <p:spPr bwMode="auto">
          <a:xfrm>
            <a:off x="4114622" y="3477464"/>
            <a:ext cx="1900238" cy="15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28" name="Straight Arrow Connector 78"/>
          <p:cNvCxnSpPr>
            <a:cxnSpLocks noChangeShapeType="1"/>
          </p:cNvCxnSpPr>
          <p:nvPr/>
        </p:nvCxnSpPr>
        <p:spPr bwMode="auto">
          <a:xfrm rot="5400000" flipH="1" flipV="1">
            <a:off x="5079823" y="2945651"/>
            <a:ext cx="1065212"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0" name="Straight Arrow Connector 81"/>
          <p:cNvCxnSpPr>
            <a:cxnSpLocks noChangeShapeType="1"/>
          </p:cNvCxnSpPr>
          <p:nvPr/>
        </p:nvCxnSpPr>
        <p:spPr bwMode="auto">
          <a:xfrm rot="16200000" flipH="1">
            <a:off x="7852391" y="2694032"/>
            <a:ext cx="381000"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31" name="Rectangle 39"/>
          <p:cNvSpPr>
            <a:spLocks noChangeArrowheads="1"/>
          </p:cNvSpPr>
          <p:nvPr/>
        </p:nvSpPr>
        <p:spPr bwMode="auto">
          <a:xfrm>
            <a:off x="7661097" y="2428126"/>
            <a:ext cx="228600" cy="152400"/>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endParaRPr lang="en-US" altLang="en-US"/>
          </a:p>
        </p:txBody>
      </p:sp>
      <p:sp>
        <p:nvSpPr>
          <p:cNvPr id="32" name="Rectangle 37"/>
          <p:cNvSpPr>
            <a:spLocks noChangeArrowheads="1"/>
          </p:cNvSpPr>
          <p:nvPr/>
        </p:nvSpPr>
        <p:spPr bwMode="auto">
          <a:xfrm>
            <a:off x="7049910" y="3131389"/>
            <a:ext cx="230187" cy="287337"/>
          </a:xfrm>
          <a:prstGeom prst="rect">
            <a:avLst/>
          </a:prstGeom>
          <a:solidFill>
            <a:schemeClr val="bg1"/>
          </a:solidFill>
          <a:ln w="9525">
            <a:solidFill>
              <a:schemeClr val="tx1"/>
            </a:solidFill>
            <a:prstDash val="dash"/>
            <a:miter lim="800000"/>
            <a:headEnd/>
            <a:tailEnd/>
          </a:ln>
        </p:spPr>
        <p:txBody>
          <a:bodyPr wrap="none" anchor="ct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endParaRPr lang="en-US" altLang="en-US"/>
          </a:p>
        </p:txBody>
      </p:sp>
      <p:graphicFrame>
        <p:nvGraphicFramePr>
          <p:cNvPr id="33" name="Object 7"/>
          <p:cNvGraphicFramePr>
            <a:graphicFrameLocks noChangeAspect="1"/>
          </p:cNvGraphicFramePr>
          <p:nvPr/>
        </p:nvGraphicFramePr>
        <p:xfrm>
          <a:off x="8211960" y="3266326"/>
          <a:ext cx="419100" cy="215900"/>
        </p:xfrm>
        <a:graphic>
          <a:graphicData uri="http://schemas.openxmlformats.org/presentationml/2006/ole">
            <mc:AlternateContent xmlns:mc="http://schemas.openxmlformats.org/markup-compatibility/2006">
              <mc:Choice xmlns:v="urn:schemas-microsoft-com:vml" Requires="v">
                <p:oleObj spid="_x0000_s1044" name="Equation" r:id="rId5" imgW="368300" imgH="190500" progId="Equation.DSMT4">
                  <p:embed/>
                </p:oleObj>
              </mc:Choice>
              <mc:Fallback>
                <p:oleObj name="Equation" r:id="rId5" imgW="368300" imgH="190500" progId="Equation.DSMT4">
                  <p:embed/>
                  <p:pic>
                    <p:nvPicPr>
                      <p:cNvPr id="33"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211960" y="3266326"/>
                        <a:ext cx="4191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sp>
        <p:nvSpPr>
          <p:cNvPr id="35" name="TextBox 34"/>
          <p:cNvSpPr txBox="1"/>
          <p:nvPr/>
        </p:nvSpPr>
        <p:spPr>
          <a:xfrm>
            <a:off x="4047351" y="3025002"/>
            <a:ext cx="462337" cy="338554"/>
          </a:xfrm>
          <a:prstGeom prst="rect">
            <a:avLst/>
          </a:prstGeom>
          <a:noFill/>
        </p:spPr>
        <p:txBody>
          <a:bodyPr wrap="square" rtlCol="0">
            <a:spAutoFit/>
          </a:bodyPr>
          <a:lstStyle/>
          <a:p>
            <a:r>
              <a:rPr lang="en-US" sz="1600" dirty="0">
                <a:latin typeface="Palatino Linotype" charset="0"/>
                <a:ea typeface="Palatino Linotype" charset="0"/>
                <a:cs typeface="Palatino Linotype" charset="0"/>
              </a:rPr>
              <a:t>m</a:t>
            </a:r>
            <a:r>
              <a:rPr lang="en-US" sz="1600" baseline="-25000" dirty="0">
                <a:latin typeface="Palatino Linotype" charset="0"/>
                <a:ea typeface="Palatino Linotype" charset="0"/>
                <a:cs typeface="Palatino Linotype" charset="0"/>
              </a:rPr>
              <a:t>1</a:t>
            </a:r>
            <a:endParaRPr lang="en-US" sz="1600" dirty="0">
              <a:latin typeface="Palatino Linotype" charset="0"/>
              <a:ea typeface="Palatino Linotype" charset="0"/>
              <a:cs typeface="Palatino Linotype" charset="0"/>
            </a:endParaRPr>
          </a:p>
        </p:txBody>
      </p:sp>
      <p:sp>
        <p:nvSpPr>
          <p:cNvPr id="36" name="TextBox 35"/>
          <p:cNvSpPr txBox="1"/>
          <p:nvPr/>
        </p:nvSpPr>
        <p:spPr>
          <a:xfrm>
            <a:off x="5288391" y="2100125"/>
            <a:ext cx="462337" cy="338554"/>
          </a:xfrm>
          <a:prstGeom prst="rect">
            <a:avLst/>
          </a:prstGeom>
          <a:noFill/>
        </p:spPr>
        <p:txBody>
          <a:bodyPr wrap="square" rtlCol="0">
            <a:spAutoFit/>
          </a:bodyPr>
          <a:lstStyle/>
          <a:p>
            <a:r>
              <a:rPr lang="en-US" sz="1600" dirty="0">
                <a:latin typeface="Palatino Linotype" charset="0"/>
                <a:ea typeface="Palatino Linotype" charset="0"/>
                <a:cs typeface="Palatino Linotype" charset="0"/>
              </a:rPr>
              <a:t>m</a:t>
            </a:r>
            <a:r>
              <a:rPr lang="en-US" sz="1600" baseline="-25000" dirty="0">
                <a:latin typeface="Palatino Linotype" charset="0"/>
                <a:ea typeface="Palatino Linotype" charset="0"/>
                <a:cs typeface="Palatino Linotype" charset="0"/>
              </a:rPr>
              <a:t>2</a:t>
            </a:r>
            <a:endParaRPr lang="en-US" sz="1600" dirty="0">
              <a:latin typeface="Palatino Linotype" charset="0"/>
              <a:ea typeface="Palatino Linotype" charset="0"/>
              <a:cs typeface="Palatino Linotype" charset="0"/>
            </a:endParaRPr>
          </a:p>
        </p:txBody>
      </p:sp>
      <p:sp>
        <p:nvSpPr>
          <p:cNvPr id="37" name="TextBox 36"/>
          <p:cNvSpPr txBox="1"/>
          <p:nvPr/>
        </p:nvSpPr>
        <p:spPr>
          <a:xfrm>
            <a:off x="5618341" y="2792835"/>
            <a:ext cx="910515" cy="338554"/>
          </a:xfrm>
          <a:prstGeom prst="rect">
            <a:avLst/>
          </a:prstGeom>
          <a:noFill/>
        </p:spPr>
        <p:txBody>
          <a:bodyPr wrap="square" rtlCol="0">
            <a:spAutoFit/>
          </a:bodyPr>
          <a:lstStyle/>
          <a:p>
            <a:r>
              <a:rPr lang="en-US" sz="1600" dirty="0">
                <a:solidFill>
                  <a:schemeClr val="accent1"/>
                </a:solidFill>
                <a:latin typeface="Palatino Linotype" charset="0"/>
                <a:ea typeface="Palatino Linotype" charset="0"/>
                <a:cs typeface="Palatino Linotype" charset="0"/>
              </a:rPr>
              <a:t>h</a:t>
            </a:r>
          </a:p>
        </p:txBody>
      </p:sp>
      <p:sp>
        <p:nvSpPr>
          <p:cNvPr id="38" name="TextBox 37"/>
          <p:cNvSpPr txBox="1"/>
          <p:nvPr/>
        </p:nvSpPr>
        <p:spPr>
          <a:xfrm>
            <a:off x="8020408" y="2253190"/>
            <a:ext cx="1037689" cy="338554"/>
          </a:xfrm>
          <a:prstGeom prst="rect">
            <a:avLst/>
          </a:prstGeom>
          <a:noFill/>
        </p:spPr>
        <p:txBody>
          <a:bodyPr wrap="square" rtlCol="0">
            <a:spAutoFit/>
          </a:bodyPr>
          <a:lstStyle/>
          <a:p>
            <a:r>
              <a:rPr lang="is-IS" sz="1600" dirty="0">
                <a:latin typeface="Palatino Linotype" charset="0"/>
                <a:ea typeface="Palatino Linotype" charset="0"/>
                <a:cs typeface="Palatino Linotype" charset="0"/>
              </a:rPr>
              <a:t>y</a:t>
            </a:r>
            <a:r>
              <a:rPr lang="is-IS" sz="1600" baseline="-25000" dirty="0">
                <a:latin typeface="Palatino Linotype" charset="0"/>
                <a:ea typeface="Palatino Linotype" charset="0"/>
                <a:cs typeface="Palatino Linotype" charset="0"/>
              </a:rPr>
              <a:t>1</a:t>
            </a:r>
            <a:r>
              <a:rPr lang="en-US" sz="1600" dirty="0">
                <a:latin typeface="Palatino Linotype" charset="0"/>
                <a:ea typeface="Palatino Linotype" charset="0"/>
                <a:cs typeface="Palatino Linotype" charset="0"/>
              </a:rPr>
              <a:t> = h</a:t>
            </a:r>
          </a:p>
        </p:txBody>
      </p:sp>
      <p:sp>
        <p:nvSpPr>
          <p:cNvPr id="39" name="TextBox 38"/>
          <p:cNvSpPr txBox="1"/>
          <p:nvPr/>
        </p:nvSpPr>
        <p:spPr>
          <a:xfrm>
            <a:off x="8078344" y="2660279"/>
            <a:ext cx="1037689" cy="338554"/>
          </a:xfrm>
          <a:prstGeom prst="rect">
            <a:avLst/>
          </a:prstGeom>
          <a:noFill/>
        </p:spPr>
        <p:txBody>
          <a:bodyPr wrap="square" rtlCol="0">
            <a:spAutoFit/>
          </a:bodyPr>
          <a:lstStyle/>
          <a:p>
            <a:r>
              <a:rPr lang="is-IS" sz="1600" dirty="0">
                <a:latin typeface="Palatino Linotype" charset="0"/>
                <a:ea typeface="Palatino Linotype" charset="0"/>
                <a:cs typeface="Palatino Linotype" charset="0"/>
              </a:rPr>
              <a:t>y</a:t>
            </a:r>
            <a:r>
              <a:rPr lang="is-IS" sz="1600" baseline="-25000" dirty="0">
                <a:latin typeface="Palatino Linotype" charset="0"/>
                <a:ea typeface="Palatino Linotype" charset="0"/>
                <a:cs typeface="Palatino Linotype" charset="0"/>
              </a:rPr>
              <a:t>2</a:t>
            </a:r>
            <a:r>
              <a:rPr lang="en-US" sz="1600" dirty="0">
                <a:latin typeface="Palatino Linotype" charset="0"/>
                <a:ea typeface="Palatino Linotype" charset="0"/>
                <a:cs typeface="Palatino Linotype" charset="0"/>
              </a:rPr>
              <a:t> = h/2</a:t>
            </a:r>
          </a:p>
        </p:txBody>
      </p:sp>
      <p:pic>
        <p:nvPicPr>
          <p:cNvPr id="43" name="Picture 42"/>
          <p:cNvPicPr>
            <a:picLocks noChangeAspect="1"/>
          </p:cNvPicPr>
          <p:nvPr/>
        </p:nvPicPr>
        <p:blipFill>
          <a:blip r:embed="rId7"/>
          <a:stretch>
            <a:fillRect/>
          </a:stretch>
        </p:blipFill>
        <p:spPr>
          <a:xfrm>
            <a:off x="4570714" y="5477692"/>
            <a:ext cx="228600" cy="279400"/>
          </a:xfrm>
          <a:prstGeom prst="rect">
            <a:avLst/>
          </a:prstGeom>
        </p:spPr>
      </p:pic>
      <p:sp>
        <p:nvSpPr>
          <p:cNvPr id="44" name="TextBox 43"/>
          <p:cNvSpPr txBox="1"/>
          <p:nvPr/>
        </p:nvSpPr>
        <p:spPr>
          <a:xfrm>
            <a:off x="5330647" y="5469904"/>
            <a:ext cx="123290" cy="246221"/>
          </a:xfrm>
          <a:prstGeom prst="rect">
            <a:avLst/>
          </a:prstGeom>
          <a:solidFill>
            <a:schemeClr val="bg1"/>
          </a:solidFill>
        </p:spPr>
        <p:txBody>
          <a:bodyPr wrap="square" rtlCol="0">
            <a:spAutoFit/>
          </a:bodyPr>
          <a:lstStyle/>
          <a:p>
            <a:r>
              <a:rPr lang="en-US" sz="1000" dirty="0">
                <a:latin typeface="Palatino Linotype" charset="0"/>
                <a:ea typeface="Palatino Linotype" charset="0"/>
                <a:cs typeface="Palatino Linotype" charset="0"/>
              </a:rPr>
              <a:t>2</a:t>
            </a:r>
          </a:p>
        </p:txBody>
      </p:sp>
      <p:sp>
        <p:nvSpPr>
          <p:cNvPr id="45" name="TextBox 44"/>
          <p:cNvSpPr txBox="1"/>
          <p:nvPr/>
        </p:nvSpPr>
        <p:spPr>
          <a:xfrm>
            <a:off x="6102850" y="5457921"/>
            <a:ext cx="99388" cy="246221"/>
          </a:xfrm>
          <a:prstGeom prst="rect">
            <a:avLst/>
          </a:prstGeom>
          <a:solidFill>
            <a:schemeClr val="bg1"/>
          </a:solidFill>
        </p:spPr>
        <p:txBody>
          <a:bodyPr wrap="square" rtlCol="0">
            <a:spAutoFit/>
          </a:bodyPr>
          <a:lstStyle/>
          <a:p>
            <a:r>
              <a:rPr lang="en-US" sz="1000" dirty="0">
                <a:latin typeface="Palatino Linotype" charset="0"/>
                <a:ea typeface="Palatino Linotype" charset="0"/>
                <a:cs typeface="Palatino Linotype" charset="0"/>
              </a:rPr>
              <a:t>2</a:t>
            </a:r>
          </a:p>
        </p:txBody>
      </p:sp>
    </p:spTree>
    <p:extLst>
      <p:ext uri="{BB962C8B-B14F-4D97-AF65-F5344CB8AC3E}">
        <p14:creationId xmlns:p14="http://schemas.microsoft.com/office/powerpoint/2010/main" val="2951983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Atwood problem revisited</a:t>
            </a:r>
          </a:p>
        </p:txBody>
      </p:sp>
      <p:sp>
        <p:nvSpPr>
          <p:cNvPr id="4" name="Rectangle 2"/>
          <p:cNvSpPr>
            <a:spLocks noChangeArrowheads="1"/>
          </p:cNvSpPr>
          <p:nvPr/>
        </p:nvSpPr>
        <p:spPr bwMode="auto">
          <a:xfrm>
            <a:off x="1500883" y="3560852"/>
            <a:ext cx="1676400" cy="5334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endParaRPr lang="en-US" altLang="en-US"/>
          </a:p>
        </p:txBody>
      </p:sp>
      <p:graphicFrame>
        <p:nvGraphicFramePr>
          <p:cNvPr id="5" name="Object 4"/>
          <p:cNvGraphicFramePr>
            <a:graphicFrameLocks noChangeAspect="1"/>
          </p:cNvGraphicFramePr>
          <p:nvPr>
            <p:extLst>
              <p:ext uri="{D42A27DB-BD31-4B8C-83A1-F6EECF244321}">
                <p14:modId xmlns:p14="http://schemas.microsoft.com/office/powerpoint/2010/main" val="2572820220"/>
              </p:ext>
            </p:extLst>
          </p:nvPr>
        </p:nvGraphicFramePr>
        <p:xfrm>
          <a:off x="2024063" y="3938588"/>
          <a:ext cx="6000750" cy="2644775"/>
        </p:xfrm>
        <a:graphic>
          <a:graphicData uri="http://schemas.openxmlformats.org/presentationml/2006/ole">
            <mc:AlternateContent xmlns:mc="http://schemas.openxmlformats.org/markup-compatibility/2006">
              <mc:Choice xmlns:v="urn:schemas-microsoft-com:vml" Requires="v">
                <p:oleObj spid="_x0000_s2067" name="Equation" r:id="rId3" imgW="3860800" imgH="1701800" progId="Equation.DSMT4">
                  <p:embed/>
                </p:oleObj>
              </mc:Choice>
              <mc:Fallback>
                <p:oleObj name="Equation" r:id="rId3" imgW="3860800" imgH="1701800" progId="Equation.DSMT4">
                  <p:embed/>
                  <p:pic>
                    <p:nvPicPr>
                      <p:cNvPr id="5" name="Object 4"/>
                      <p:cNvPicPr>
                        <a:picLocks noChangeAspect="1" noChangeArrowheads="1"/>
                      </p:cNvPicPr>
                      <p:nvPr/>
                    </p:nvPicPr>
                    <p:blipFill>
                      <a:blip r:embed="rId4"/>
                      <a:srcRect/>
                      <a:stretch>
                        <a:fillRect/>
                      </a:stretch>
                    </p:blipFill>
                    <p:spPr bwMode="auto">
                      <a:xfrm>
                        <a:off x="2024063" y="3938588"/>
                        <a:ext cx="6000750" cy="2644775"/>
                      </a:xfrm>
                      <a:prstGeom prst="rect">
                        <a:avLst/>
                      </a:prstGeom>
                      <a:noFill/>
                      <a:ln>
                        <a:noFill/>
                      </a:ln>
                      <a:effectLst/>
                    </p:spPr>
                  </p:pic>
                </p:oleObj>
              </mc:Fallback>
            </mc:AlternateContent>
          </a:graphicData>
        </a:graphic>
      </p:graphicFrame>
      <p:sp>
        <p:nvSpPr>
          <p:cNvPr id="6" name="Text Box 19"/>
          <p:cNvSpPr txBox="1">
            <a:spLocks noChangeArrowheads="1"/>
          </p:cNvSpPr>
          <p:nvPr/>
        </p:nvSpPr>
        <p:spPr bwMode="auto">
          <a:xfrm>
            <a:off x="586483" y="1274852"/>
            <a:ext cx="32004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r>
              <a:rPr lang="en-US" altLang="en-US" sz="1600" dirty="0">
                <a:latin typeface="Palatino Linotype" charset="0"/>
                <a:ea typeface="Palatino Linotype" charset="0"/>
                <a:cs typeface="Palatino Linotype" charset="0"/>
              </a:rPr>
              <a:t>b.) How fast is m</a:t>
            </a:r>
            <a:r>
              <a:rPr lang="en-US" altLang="en-US" sz="1600" baseline="-25000" dirty="0">
                <a:latin typeface="Palatino Linotype" charset="0"/>
                <a:ea typeface="Palatino Linotype" charset="0"/>
                <a:cs typeface="Palatino Linotype" charset="0"/>
              </a:rPr>
              <a:t>1</a:t>
            </a:r>
            <a:r>
              <a:rPr lang="en-US" altLang="en-US" sz="1600" dirty="0">
                <a:latin typeface="Palatino Linotype" charset="0"/>
                <a:ea typeface="Palatino Linotype" charset="0"/>
                <a:cs typeface="Palatino Linotype" charset="0"/>
              </a:rPr>
              <a:t> moving when m</a:t>
            </a:r>
            <a:r>
              <a:rPr lang="en-US" altLang="en-US" sz="1600" baseline="-25000" dirty="0">
                <a:latin typeface="Palatino Linotype" charset="0"/>
                <a:ea typeface="Palatino Linotype" charset="0"/>
                <a:cs typeface="Palatino Linotype" charset="0"/>
              </a:rPr>
              <a:t>2</a:t>
            </a:r>
            <a:r>
              <a:rPr lang="en-US" altLang="en-US" sz="1600" dirty="0">
                <a:latin typeface="Palatino Linotype" charset="0"/>
                <a:ea typeface="Palatino Linotype" charset="0"/>
                <a:cs typeface="Palatino Linotype" charset="0"/>
              </a:rPr>
              <a:t> reaches the table?</a:t>
            </a:r>
          </a:p>
        </p:txBody>
      </p:sp>
      <p:sp>
        <p:nvSpPr>
          <p:cNvPr id="7" name="Oval 35"/>
          <p:cNvSpPr>
            <a:spLocks noChangeArrowheads="1"/>
          </p:cNvSpPr>
          <p:nvPr/>
        </p:nvSpPr>
        <p:spPr bwMode="auto">
          <a:xfrm>
            <a:off x="7298433" y="1506627"/>
            <a:ext cx="633413" cy="633413"/>
          </a:xfrm>
          <a:prstGeom prst="ellipse">
            <a:avLst/>
          </a:prstGeom>
          <a:solidFill>
            <a:srgbClr val="4134E3"/>
          </a:solidFill>
          <a:ln w="9525">
            <a:solidFill>
              <a:schemeClr val="tx1"/>
            </a:solidFill>
            <a:round/>
            <a:headEnd/>
            <a:tailEnd/>
          </a:ln>
        </p:spPr>
        <p:txBody>
          <a:bodyPr wrap="none" anchor="ct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endParaRPr lang="en-US" altLang="en-US"/>
          </a:p>
        </p:txBody>
      </p:sp>
      <p:sp>
        <p:nvSpPr>
          <p:cNvPr id="8" name="Line 36"/>
          <p:cNvSpPr>
            <a:spLocks noChangeShapeType="1"/>
          </p:cNvSpPr>
          <p:nvPr/>
        </p:nvSpPr>
        <p:spPr bwMode="auto">
          <a:xfrm>
            <a:off x="7298433" y="1795552"/>
            <a:ext cx="0" cy="7747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 name="Rectangle 37"/>
          <p:cNvSpPr>
            <a:spLocks noChangeArrowheads="1"/>
          </p:cNvSpPr>
          <p:nvPr/>
        </p:nvSpPr>
        <p:spPr bwMode="auto">
          <a:xfrm>
            <a:off x="7184133" y="2341652"/>
            <a:ext cx="230188" cy="287338"/>
          </a:xfrm>
          <a:prstGeom prst="rect">
            <a:avLst/>
          </a:prstGeom>
          <a:solidFill>
            <a:srgbClr val="FF2F28"/>
          </a:solidFill>
          <a:ln w="9525">
            <a:solidFill>
              <a:schemeClr val="tx1"/>
            </a:solidFill>
            <a:miter lim="800000"/>
            <a:headEnd/>
            <a:tailEnd/>
          </a:ln>
        </p:spPr>
        <p:txBody>
          <a:bodyPr wrap="none" anchor="ct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endParaRPr lang="en-US" altLang="en-US"/>
          </a:p>
        </p:txBody>
      </p:sp>
      <p:sp>
        <p:nvSpPr>
          <p:cNvPr id="10" name="Line 38"/>
          <p:cNvSpPr>
            <a:spLocks noChangeShapeType="1"/>
          </p:cNvSpPr>
          <p:nvPr/>
        </p:nvSpPr>
        <p:spPr bwMode="auto">
          <a:xfrm>
            <a:off x="7931846" y="1795552"/>
            <a:ext cx="0" cy="15367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 name="Rectangle 39"/>
          <p:cNvSpPr>
            <a:spLocks noChangeArrowheads="1"/>
          </p:cNvSpPr>
          <p:nvPr/>
        </p:nvSpPr>
        <p:spPr bwMode="auto">
          <a:xfrm>
            <a:off x="7825483" y="3256052"/>
            <a:ext cx="228600" cy="152400"/>
          </a:xfrm>
          <a:prstGeom prst="rect">
            <a:avLst/>
          </a:prstGeom>
          <a:solidFill>
            <a:srgbClr val="0EDA03"/>
          </a:solidFill>
          <a:ln w="9525">
            <a:solidFill>
              <a:schemeClr val="tx1"/>
            </a:solidFill>
            <a:miter lim="800000"/>
            <a:headEnd/>
            <a:tailEnd/>
          </a:ln>
        </p:spPr>
        <p:txBody>
          <a:bodyPr wrap="none" anchor="ct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endParaRPr lang="en-US" altLang="en-US"/>
          </a:p>
        </p:txBody>
      </p:sp>
      <p:sp>
        <p:nvSpPr>
          <p:cNvPr id="12" name="Line 40"/>
          <p:cNvSpPr>
            <a:spLocks noChangeShapeType="1"/>
          </p:cNvSpPr>
          <p:nvPr/>
        </p:nvSpPr>
        <p:spPr bwMode="auto">
          <a:xfrm>
            <a:off x="6953946" y="1392327"/>
            <a:ext cx="12668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 name="AutoShape 41"/>
          <p:cNvSpPr>
            <a:spLocks noChangeArrowheads="1"/>
          </p:cNvSpPr>
          <p:nvPr/>
        </p:nvSpPr>
        <p:spPr bwMode="auto">
          <a:xfrm rot="5400000">
            <a:off x="7327802" y="1593146"/>
            <a:ext cx="574675" cy="173037"/>
          </a:xfrm>
          <a:prstGeom prst="homePlate">
            <a:avLst>
              <a:gd name="adj" fmla="val 83028"/>
            </a:avLst>
          </a:prstGeom>
          <a:solidFill>
            <a:schemeClr val="accent1"/>
          </a:solidFill>
          <a:ln w="9525">
            <a:solidFill>
              <a:schemeClr val="tx1"/>
            </a:solidFill>
            <a:miter lim="800000"/>
            <a:headEnd/>
            <a:tailEnd/>
          </a:ln>
        </p:spPr>
        <p:txBody>
          <a:bodyPr wrap="none" anchor="ct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endParaRPr lang="en-US" altLang="en-US"/>
          </a:p>
        </p:txBody>
      </p:sp>
      <p:cxnSp>
        <p:nvCxnSpPr>
          <p:cNvPr id="14" name="Straight Connector 64"/>
          <p:cNvCxnSpPr>
            <a:cxnSpLocks noChangeShapeType="1"/>
          </p:cNvCxnSpPr>
          <p:nvPr/>
        </p:nvCxnSpPr>
        <p:spPr bwMode="auto">
          <a:xfrm>
            <a:off x="6838058" y="3406865"/>
            <a:ext cx="1900238" cy="15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15" name="Straight Arrow Connector 65"/>
          <p:cNvCxnSpPr>
            <a:cxnSpLocks noChangeShapeType="1"/>
          </p:cNvCxnSpPr>
          <p:nvPr/>
        </p:nvCxnSpPr>
        <p:spPr bwMode="auto">
          <a:xfrm rot="5400000" flipH="1" flipV="1">
            <a:off x="6797577" y="3064758"/>
            <a:ext cx="381000"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17" name="Oval 35"/>
          <p:cNvSpPr>
            <a:spLocks noChangeArrowheads="1"/>
          </p:cNvSpPr>
          <p:nvPr/>
        </p:nvSpPr>
        <p:spPr bwMode="auto">
          <a:xfrm>
            <a:off x="4740971" y="1566952"/>
            <a:ext cx="633412" cy="633413"/>
          </a:xfrm>
          <a:prstGeom prst="ellipse">
            <a:avLst/>
          </a:prstGeom>
          <a:solidFill>
            <a:srgbClr val="4134E3"/>
          </a:solidFill>
          <a:ln w="9525">
            <a:solidFill>
              <a:schemeClr val="tx1"/>
            </a:solidFill>
            <a:round/>
            <a:headEnd/>
            <a:tailEnd/>
          </a:ln>
        </p:spPr>
        <p:txBody>
          <a:bodyPr wrap="none" anchor="ct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endParaRPr lang="en-US" altLang="en-US"/>
          </a:p>
        </p:txBody>
      </p:sp>
      <p:sp>
        <p:nvSpPr>
          <p:cNvPr id="18" name="Line 36"/>
          <p:cNvSpPr>
            <a:spLocks noChangeShapeType="1"/>
          </p:cNvSpPr>
          <p:nvPr/>
        </p:nvSpPr>
        <p:spPr bwMode="auto">
          <a:xfrm>
            <a:off x="4740971" y="1855877"/>
            <a:ext cx="0" cy="13239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9" name="Rectangle 37"/>
          <p:cNvSpPr>
            <a:spLocks noChangeArrowheads="1"/>
          </p:cNvSpPr>
          <p:nvPr/>
        </p:nvSpPr>
        <p:spPr bwMode="auto">
          <a:xfrm>
            <a:off x="4625083" y="3179852"/>
            <a:ext cx="230188" cy="287338"/>
          </a:xfrm>
          <a:prstGeom prst="rect">
            <a:avLst/>
          </a:prstGeom>
          <a:solidFill>
            <a:srgbClr val="FF2F28"/>
          </a:solidFill>
          <a:ln w="9525">
            <a:solidFill>
              <a:schemeClr val="tx1"/>
            </a:solidFill>
            <a:miter lim="800000"/>
            <a:headEnd/>
            <a:tailEnd/>
          </a:ln>
        </p:spPr>
        <p:txBody>
          <a:bodyPr wrap="none" anchor="ct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endParaRPr lang="en-US" altLang="en-US"/>
          </a:p>
        </p:txBody>
      </p:sp>
      <p:sp>
        <p:nvSpPr>
          <p:cNvPr id="20" name="Line 38"/>
          <p:cNvSpPr>
            <a:spLocks noChangeShapeType="1"/>
          </p:cNvSpPr>
          <p:nvPr/>
        </p:nvSpPr>
        <p:spPr bwMode="auto">
          <a:xfrm>
            <a:off x="5374383" y="1855877"/>
            <a:ext cx="0" cy="5461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1" name="Rectangle 39"/>
          <p:cNvSpPr>
            <a:spLocks noChangeArrowheads="1"/>
          </p:cNvSpPr>
          <p:nvPr/>
        </p:nvSpPr>
        <p:spPr bwMode="auto">
          <a:xfrm>
            <a:off x="5266433" y="2325777"/>
            <a:ext cx="228600" cy="152400"/>
          </a:xfrm>
          <a:prstGeom prst="rect">
            <a:avLst/>
          </a:prstGeom>
          <a:solidFill>
            <a:srgbClr val="0EDA03"/>
          </a:solidFill>
          <a:ln w="9525">
            <a:solidFill>
              <a:schemeClr val="tx1"/>
            </a:solidFill>
            <a:miter lim="800000"/>
            <a:headEnd/>
            <a:tailEnd/>
          </a:ln>
        </p:spPr>
        <p:txBody>
          <a:bodyPr wrap="none" anchor="ct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endParaRPr lang="en-US" altLang="en-US"/>
          </a:p>
        </p:txBody>
      </p:sp>
      <p:sp>
        <p:nvSpPr>
          <p:cNvPr id="22" name="Line 40"/>
          <p:cNvSpPr>
            <a:spLocks noChangeShapeType="1"/>
          </p:cNvSpPr>
          <p:nvPr/>
        </p:nvSpPr>
        <p:spPr bwMode="auto">
          <a:xfrm>
            <a:off x="4394896" y="1452652"/>
            <a:ext cx="12668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 name="AutoShape 41"/>
          <p:cNvSpPr>
            <a:spLocks noChangeArrowheads="1"/>
          </p:cNvSpPr>
          <p:nvPr/>
        </p:nvSpPr>
        <p:spPr bwMode="auto">
          <a:xfrm rot="5400000">
            <a:off x="4768751" y="1655059"/>
            <a:ext cx="576263" cy="171450"/>
          </a:xfrm>
          <a:prstGeom prst="homePlate">
            <a:avLst>
              <a:gd name="adj" fmla="val 84028"/>
            </a:avLst>
          </a:prstGeom>
          <a:solidFill>
            <a:schemeClr val="accent1"/>
          </a:solidFill>
          <a:ln w="9525">
            <a:solidFill>
              <a:schemeClr val="tx1"/>
            </a:solidFill>
            <a:miter lim="800000"/>
            <a:headEnd/>
            <a:tailEnd/>
          </a:ln>
        </p:spPr>
        <p:txBody>
          <a:bodyPr wrap="none" anchor="ct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endParaRPr lang="en-US" altLang="en-US"/>
          </a:p>
        </p:txBody>
      </p:sp>
      <p:cxnSp>
        <p:nvCxnSpPr>
          <p:cNvPr id="26" name="Straight Connector 77"/>
          <p:cNvCxnSpPr>
            <a:cxnSpLocks noChangeShapeType="1"/>
          </p:cNvCxnSpPr>
          <p:nvPr/>
        </p:nvCxnSpPr>
        <p:spPr bwMode="auto">
          <a:xfrm>
            <a:off x="4279008" y="3467190"/>
            <a:ext cx="1900238" cy="15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27" name="Straight Arrow Connector 78"/>
          <p:cNvCxnSpPr>
            <a:cxnSpLocks noChangeShapeType="1"/>
          </p:cNvCxnSpPr>
          <p:nvPr/>
        </p:nvCxnSpPr>
        <p:spPr bwMode="auto">
          <a:xfrm rot="5400000" flipH="1" flipV="1">
            <a:off x="5244209" y="2935377"/>
            <a:ext cx="1065212"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30" name="Rectangle 39"/>
          <p:cNvSpPr>
            <a:spLocks noChangeArrowheads="1"/>
          </p:cNvSpPr>
          <p:nvPr/>
        </p:nvSpPr>
        <p:spPr bwMode="auto">
          <a:xfrm>
            <a:off x="7825483" y="2417852"/>
            <a:ext cx="228600" cy="152400"/>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endParaRPr lang="en-US" altLang="en-US"/>
          </a:p>
        </p:txBody>
      </p:sp>
      <p:sp>
        <p:nvSpPr>
          <p:cNvPr id="31" name="Rectangle 37"/>
          <p:cNvSpPr>
            <a:spLocks noChangeArrowheads="1"/>
          </p:cNvSpPr>
          <p:nvPr/>
        </p:nvSpPr>
        <p:spPr bwMode="auto">
          <a:xfrm>
            <a:off x="7214296" y="3121115"/>
            <a:ext cx="230187" cy="287337"/>
          </a:xfrm>
          <a:prstGeom prst="rect">
            <a:avLst/>
          </a:prstGeom>
          <a:solidFill>
            <a:schemeClr val="bg1"/>
          </a:solidFill>
          <a:ln w="9525">
            <a:solidFill>
              <a:schemeClr val="tx1"/>
            </a:solidFill>
            <a:prstDash val="dash"/>
            <a:miter lim="800000"/>
            <a:headEnd/>
            <a:tailEnd/>
          </a:ln>
        </p:spPr>
        <p:txBody>
          <a:bodyPr wrap="none" anchor="ct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endParaRPr lang="en-US" altLang="en-US"/>
          </a:p>
        </p:txBody>
      </p:sp>
      <p:graphicFrame>
        <p:nvGraphicFramePr>
          <p:cNvPr id="32" name="Object 7"/>
          <p:cNvGraphicFramePr>
            <a:graphicFrameLocks noChangeAspect="1"/>
          </p:cNvGraphicFramePr>
          <p:nvPr/>
        </p:nvGraphicFramePr>
        <p:xfrm>
          <a:off x="8376346" y="3256052"/>
          <a:ext cx="419100" cy="215900"/>
        </p:xfrm>
        <a:graphic>
          <a:graphicData uri="http://schemas.openxmlformats.org/presentationml/2006/ole">
            <mc:AlternateContent xmlns:mc="http://schemas.openxmlformats.org/markup-compatibility/2006">
              <mc:Choice xmlns:v="urn:schemas-microsoft-com:vml" Requires="v">
                <p:oleObj spid="_x0000_s2068" name="Equation" r:id="rId5" imgW="368300" imgH="190500" progId="Equation.DSMT4">
                  <p:embed/>
                </p:oleObj>
              </mc:Choice>
              <mc:Fallback>
                <p:oleObj name="Equation" r:id="rId5" imgW="368300" imgH="190500" progId="Equation.DSMT4">
                  <p:embed/>
                  <p:pic>
                    <p:nvPicPr>
                      <p:cNvPr id="32"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376346" y="3256052"/>
                        <a:ext cx="4191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sp>
        <p:nvSpPr>
          <p:cNvPr id="35" name="Rectangle 34"/>
          <p:cNvSpPr/>
          <p:nvPr/>
        </p:nvSpPr>
        <p:spPr>
          <a:xfrm>
            <a:off x="3907213" y="2858384"/>
            <a:ext cx="541337" cy="29686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p:cNvSpPr txBox="1"/>
          <p:nvPr/>
        </p:nvSpPr>
        <p:spPr>
          <a:xfrm>
            <a:off x="4242557" y="3025002"/>
            <a:ext cx="462337" cy="338554"/>
          </a:xfrm>
          <a:prstGeom prst="rect">
            <a:avLst/>
          </a:prstGeom>
          <a:noFill/>
        </p:spPr>
        <p:txBody>
          <a:bodyPr wrap="square" rtlCol="0">
            <a:spAutoFit/>
          </a:bodyPr>
          <a:lstStyle/>
          <a:p>
            <a:r>
              <a:rPr lang="en-US" sz="1600" dirty="0">
                <a:latin typeface="Palatino Linotype" charset="0"/>
                <a:ea typeface="Palatino Linotype" charset="0"/>
                <a:cs typeface="Palatino Linotype" charset="0"/>
              </a:rPr>
              <a:t>m</a:t>
            </a:r>
            <a:r>
              <a:rPr lang="en-US" sz="1600" baseline="-25000" dirty="0">
                <a:latin typeface="Palatino Linotype" charset="0"/>
                <a:ea typeface="Palatino Linotype" charset="0"/>
                <a:cs typeface="Palatino Linotype" charset="0"/>
              </a:rPr>
              <a:t>1</a:t>
            </a:r>
            <a:endParaRPr lang="en-US" sz="1600" dirty="0">
              <a:latin typeface="Palatino Linotype" charset="0"/>
              <a:ea typeface="Palatino Linotype" charset="0"/>
              <a:cs typeface="Palatino Linotype" charset="0"/>
            </a:endParaRPr>
          </a:p>
        </p:txBody>
      </p:sp>
      <p:sp>
        <p:nvSpPr>
          <p:cNvPr id="41" name="TextBox 40"/>
          <p:cNvSpPr txBox="1"/>
          <p:nvPr/>
        </p:nvSpPr>
        <p:spPr>
          <a:xfrm>
            <a:off x="5483597" y="2100125"/>
            <a:ext cx="462337" cy="338554"/>
          </a:xfrm>
          <a:prstGeom prst="rect">
            <a:avLst/>
          </a:prstGeom>
          <a:noFill/>
        </p:spPr>
        <p:txBody>
          <a:bodyPr wrap="square" rtlCol="0">
            <a:spAutoFit/>
          </a:bodyPr>
          <a:lstStyle/>
          <a:p>
            <a:r>
              <a:rPr lang="en-US" sz="1600" dirty="0">
                <a:latin typeface="Palatino Linotype" charset="0"/>
                <a:ea typeface="Palatino Linotype" charset="0"/>
                <a:cs typeface="Palatino Linotype" charset="0"/>
              </a:rPr>
              <a:t>m</a:t>
            </a:r>
            <a:r>
              <a:rPr lang="en-US" sz="1600" baseline="-25000" dirty="0">
                <a:latin typeface="Palatino Linotype" charset="0"/>
                <a:ea typeface="Palatino Linotype" charset="0"/>
                <a:cs typeface="Palatino Linotype" charset="0"/>
              </a:rPr>
              <a:t>2</a:t>
            </a:r>
            <a:endParaRPr lang="en-US" sz="1600" dirty="0">
              <a:latin typeface="Palatino Linotype" charset="0"/>
              <a:ea typeface="Palatino Linotype" charset="0"/>
              <a:cs typeface="Palatino Linotype" charset="0"/>
            </a:endParaRPr>
          </a:p>
        </p:txBody>
      </p:sp>
      <p:sp>
        <p:nvSpPr>
          <p:cNvPr id="42" name="TextBox 41"/>
          <p:cNvSpPr txBox="1"/>
          <p:nvPr/>
        </p:nvSpPr>
        <p:spPr>
          <a:xfrm>
            <a:off x="5813547" y="2792835"/>
            <a:ext cx="910515" cy="338554"/>
          </a:xfrm>
          <a:prstGeom prst="rect">
            <a:avLst/>
          </a:prstGeom>
          <a:noFill/>
        </p:spPr>
        <p:txBody>
          <a:bodyPr wrap="square" rtlCol="0">
            <a:spAutoFit/>
          </a:bodyPr>
          <a:lstStyle/>
          <a:p>
            <a:r>
              <a:rPr lang="en-US" sz="1600" dirty="0">
                <a:solidFill>
                  <a:schemeClr val="accent1"/>
                </a:solidFill>
                <a:latin typeface="Palatino Linotype" charset="0"/>
                <a:ea typeface="Palatino Linotype" charset="0"/>
                <a:cs typeface="Palatino Linotype" charset="0"/>
              </a:rPr>
              <a:t>h</a:t>
            </a:r>
          </a:p>
        </p:txBody>
      </p:sp>
      <p:sp>
        <p:nvSpPr>
          <p:cNvPr id="47" name="TextBox 46"/>
          <p:cNvSpPr txBox="1"/>
          <p:nvPr/>
        </p:nvSpPr>
        <p:spPr>
          <a:xfrm>
            <a:off x="4232950" y="5778892"/>
            <a:ext cx="123290" cy="246221"/>
          </a:xfrm>
          <a:prstGeom prst="rect">
            <a:avLst/>
          </a:prstGeom>
          <a:solidFill>
            <a:schemeClr val="bg1"/>
          </a:solidFill>
        </p:spPr>
        <p:txBody>
          <a:bodyPr wrap="square" rtlCol="0">
            <a:spAutoFit/>
          </a:bodyPr>
          <a:lstStyle/>
          <a:p>
            <a:r>
              <a:rPr lang="en-US" sz="1000" dirty="0">
                <a:latin typeface="Palatino Linotype" charset="0"/>
                <a:ea typeface="Palatino Linotype" charset="0"/>
                <a:cs typeface="Palatino Linotype" charset="0"/>
              </a:rPr>
              <a:t>1</a:t>
            </a:r>
          </a:p>
        </p:txBody>
      </p:sp>
    </p:spTree>
    <p:extLst>
      <p:ext uri="{BB962C8B-B14F-4D97-AF65-F5344CB8AC3E}">
        <p14:creationId xmlns:p14="http://schemas.microsoft.com/office/powerpoint/2010/main" val="28794745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Atwood problem</a:t>
            </a:r>
          </a:p>
        </p:txBody>
      </p:sp>
      <p:sp>
        <p:nvSpPr>
          <p:cNvPr id="6" name="Text Box 19"/>
          <p:cNvSpPr txBox="1">
            <a:spLocks noChangeArrowheads="1"/>
          </p:cNvSpPr>
          <p:nvPr/>
        </p:nvSpPr>
        <p:spPr bwMode="auto">
          <a:xfrm>
            <a:off x="483742" y="1264577"/>
            <a:ext cx="32004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r>
              <a:rPr lang="en-US" altLang="en-US" sz="1600" dirty="0">
                <a:latin typeface="Palatino Linotype" charset="0"/>
                <a:ea typeface="Palatino Linotype" charset="0"/>
                <a:cs typeface="Palatino Linotype" charset="0"/>
              </a:rPr>
              <a:t>c.) How far will m</a:t>
            </a:r>
            <a:r>
              <a:rPr lang="en-US" altLang="en-US" sz="1600" baseline="-25000" dirty="0">
                <a:latin typeface="Palatino Linotype" charset="0"/>
                <a:ea typeface="Palatino Linotype" charset="0"/>
                <a:cs typeface="Palatino Linotype" charset="0"/>
              </a:rPr>
              <a:t>1</a:t>
            </a:r>
            <a:r>
              <a:rPr lang="en-US" altLang="en-US" sz="1600" dirty="0">
                <a:latin typeface="Palatino Linotype" charset="0"/>
                <a:ea typeface="Palatino Linotype" charset="0"/>
                <a:cs typeface="Palatino Linotype" charset="0"/>
              </a:rPr>
              <a:t> move above the initial h of m</a:t>
            </a:r>
            <a:r>
              <a:rPr lang="en-US" altLang="en-US" sz="1600" baseline="-25000" dirty="0">
                <a:latin typeface="Palatino Linotype" charset="0"/>
                <a:ea typeface="Palatino Linotype" charset="0"/>
                <a:cs typeface="Palatino Linotype" charset="0"/>
              </a:rPr>
              <a:t>2</a:t>
            </a:r>
            <a:r>
              <a:rPr lang="en-US" altLang="en-US" sz="1600" dirty="0">
                <a:latin typeface="Palatino Linotype" charset="0"/>
                <a:ea typeface="Palatino Linotype" charset="0"/>
                <a:cs typeface="Palatino Linotype" charset="0"/>
              </a:rPr>
              <a:t> (i.e., after m</a:t>
            </a:r>
            <a:r>
              <a:rPr lang="en-US" altLang="en-US" sz="1600" baseline="-25000" dirty="0">
                <a:latin typeface="Palatino Linotype" charset="0"/>
                <a:ea typeface="Palatino Linotype" charset="0"/>
                <a:cs typeface="Palatino Linotype" charset="0"/>
              </a:rPr>
              <a:t>2</a:t>
            </a:r>
            <a:r>
              <a:rPr lang="en-US" altLang="en-US" sz="1600" dirty="0">
                <a:latin typeface="Palatino Linotype" charset="0"/>
                <a:ea typeface="Palatino Linotype" charset="0"/>
                <a:cs typeface="Palatino Linotype" charset="0"/>
              </a:rPr>
              <a:t>  hits the table)?</a:t>
            </a:r>
          </a:p>
        </p:txBody>
      </p:sp>
      <p:sp>
        <p:nvSpPr>
          <p:cNvPr id="7" name="Oval 35"/>
          <p:cNvSpPr>
            <a:spLocks noChangeArrowheads="1"/>
          </p:cNvSpPr>
          <p:nvPr/>
        </p:nvSpPr>
        <p:spPr bwMode="auto">
          <a:xfrm>
            <a:off x="7195692" y="1496352"/>
            <a:ext cx="633413" cy="633413"/>
          </a:xfrm>
          <a:prstGeom prst="ellipse">
            <a:avLst/>
          </a:prstGeom>
          <a:solidFill>
            <a:srgbClr val="4134E3"/>
          </a:solidFill>
          <a:ln w="9525">
            <a:solidFill>
              <a:schemeClr val="tx1"/>
            </a:solidFill>
            <a:round/>
            <a:headEnd/>
            <a:tailEnd/>
          </a:ln>
        </p:spPr>
        <p:txBody>
          <a:bodyPr wrap="none" anchor="ct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endParaRPr lang="en-US" altLang="en-US"/>
          </a:p>
        </p:txBody>
      </p:sp>
      <p:sp>
        <p:nvSpPr>
          <p:cNvPr id="8" name="Line 36"/>
          <p:cNvSpPr>
            <a:spLocks noChangeShapeType="1"/>
          </p:cNvSpPr>
          <p:nvPr/>
        </p:nvSpPr>
        <p:spPr bwMode="auto">
          <a:xfrm>
            <a:off x="7195692" y="1785277"/>
            <a:ext cx="0" cy="7747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 name="Rectangle 37"/>
          <p:cNvSpPr>
            <a:spLocks noChangeArrowheads="1"/>
          </p:cNvSpPr>
          <p:nvPr/>
        </p:nvSpPr>
        <p:spPr bwMode="auto">
          <a:xfrm>
            <a:off x="7081392" y="2331377"/>
            <a:ext cx="230188" cy="287338"/>
          </a:xfrm>
          <a:prstGeom prst="rect">
            <a:avLst/>
          </a:prstGeom>
          <a:solidFill>
            <a:srgbClr val="FF2F28"/>
          </a:solidFill>
          <a:ln w="9525">
            <a:solidFill>
              <a:schemeClr val="tx1"/>
            </a:solidFill>
            <a:miter lim="800000"/>
            <a:headEnd/>
            <a:tailEnd/>
          </a:ln>
        </p:spPr>
        <p:txBody>
          <a:bodyPr wrap="none" anchor="ct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endParaRPr lang="en-US" altLang="en-US"/>
          </a:p>
        </p:txBody>
      </p:sp>
      <p:sp>
        <p:nvSpPr>
          <p:cNvPr id="10" name="Line 38"/>
          <p:cNvSpPr>
            <a:spLocks noChangeShapeType="1"/>
          </p:cNvSpPr>
          <p:nvPr/>
        </p:nvSpPr>
        <p:spPr bwMode="auto">
          <a:xfrm>
            <a:off x="7829105" y="1785277"/>
            <a:ext cx="0" cy="15367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 name="Rectangle 39"/>
          <p:cNvSpPr>
            <a:spLocks noChangeArrowheads="1"/>
          </p:cNvSpPr>
          <p:nvPr/>
        </p:nvSpPr>
        <p:spPr bwMode="auto">
          <a:xfrm>
            <a:off x="7722742" y="3245777"/>
            <a:ext cx="228600" cy="152400"/>
          </a:xfrm>
          <a:prstGeom prst="rect">
            <a:avLst/>
          </a:prstGeom>
          <a:solidFill>
            <a:srgbClr val="0EDA03"/>
          </a:solidFill>
          <a:ln w="9525">
            <a:solidFill>
              <a:schemeClr val="tx1"/>
            </a:solidFill>
            <a:miter lim="800000"/>
            <a:headEnd/>
            <a:tailEnd/>
          </a:ln>
        </p:spPr>
        <p:txBody>
          <a:bodyPr wrap="none" anchor="ct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endParaRPr lang="en-US" altLang="en-US"/>
          </a:p>
        </p:txBody>
      </p:sp>
      <p:sp>
        <p:nvSpPr>
          <p:cNvPr id="12" name="Line 40"/>
          <p:cNvSpPr>
            <a:spLocks noChangeShapeType="1"/>
          </p:cNvSpPr>
          <p:nvPr/>
        </p:nvSpPr>
        <p:spPr bwMode="auto">
          <a:xfrm>
            <a:off x="6851205" y="1382052"/>
            <a:ext cx="12668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 name="AutoShape 41"/>
          <p:cNvSpPr>
            <a:spLocks noChangeArrowheads="1"/>
          </p:cNvSpPr>
          <p:nvPr/>
        </p:nvSpPr>
        <p:spPr bwMode="auto">
          <a:xfrm rot="5400000">
            <a:off x="7225061" y="1582871"/>
            <a:ext cx="574675" cy="173037"/>
          </a:xfrm>
          <a:prstGeom prst="homePlate">
            <a:avLst>
              <a:gd name="adj" fmla="val 83028"/>
            </a:avLst>
          </a:prstGeom>
          <a:solidFill>
            <a:schemeClr val="accent1"/>
          </a:solidFill>
          <a:ln w="9525">
            <a:solidFill>
              <a:schemeClr val="tx1"/>
            </a:solidFill>
            <a:miter lim="800000"/>
            <a:headEnd/>
            <a:tailEnd/>
          </a:ln>
        </p:spPr>
        <p:txBody>
          <a:bodyPr wrap="none" anchor="ct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endParaRPr lang="en-US" altLang="en-US"/>
          </a:p>
        </p:txBody>
      </p:sp>
      <p:cxnSp>
        <p:nvCxnSpPr>
          <p:cNvPr id="14" name="Straight Connector 64"/>
          <p:cNvCxnSpPr>
            <a:cxnSpLocks noChangeShapeType="1"/>
          </p:cNvCxnSpPr>
          <p:nvPr/>
        </p:nvCxnSpPr>
        <p:spPr bwMode="auto">
          <a:xfrm>
            <a:off x="6735317" y="3396590"/>
            <a:ext cx="1900238" cy="15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15" name="Straight Arrow Connector 65"/>
          <p:cNvCxnSpPr>
            <a:cxnSpLocks noChangeShapeType="1"/>
          </p:cNvCxnSpPr>
          <p:nvPr/>
        </p:nvCxnSpPr>
        <p:spPr bwMode="auto">
          <a:xfrm rot="5400000" flipH="1" flipV="1">
            <a:off x="6694836" y="3054483"/>
            <a:ext cx="381000"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9" name="Straight Arrow Connector 81"/>
          <p:cNvCxnSpPr>
            <a:cxnSpLocks noChangeShapeType="1"/>
          </p:cNvCxnSpPr>
          <p:nvPr/>
        </p:nvCxnSpPr>
        <p:spPr bwMode="auto">
          <a:xfrm rot="16200000" flipH="1">
            <a:off x="7914036" y="2673483"/>
            <a:ext cx="381000"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30" name="Rectangle 39"/>
          <p:cNvSpPr>
            <a:spLocks noChangeArrowheads="1"/>
          </p:cNvSpPr>
          <p:nvPr/>
        </p:nvSpPr>
        <p:spPr bwMode="auto">
          <a:xfrm>
            <a:off x="7722742" y="2407577"/>
            <a:ext cx="228600" cy="152400"/>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endParaRPr lang="en-US" altLang="en-US"/>
          </a:p>
        </p:txBody>
      </p:sp>
      <p:sp>
        <p:nvSpPr>
          <p:cNvPr id="31" name="Rectangle 37"/>
          <p:cNvSpPr>
            <a:spLocks noChangeArrowheads="1"/>
          </p:cNvSpPr>
          <p:nvPr/>
        </p:nvSpPr>
        <p:spPr bwMode="auto">
          <a:xfrm>
            <a:off x="7111555" y="3110840"/>
            <a:ext cx="230187" cy="287337"/>
          </a:xfrm>
          <a:prstGeom prst="rect">
            <a:avLst/>
          </a:prstGeom>
          <a:solidFill>
            <a:schemeClr val="bg1"/>
          </a:solidFill>
          <a:ln w="9525">
            <a:solidFill>
              <a:schemeClr val="tx1"/>
            </a:solidFill>
            <a:prstDash val="dash"/>
            <a:miter lim="800000"/>
            <a:headEnd/>
            <a:tailEnd/>
          </a:ln>
        </p:spPr>
        <p:txBody>
          <a:bodyPr wrap="none" anchor="ct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endParaRPr lang="en-US" altLang="en-US"/>
          </a:p>
        </p:txBody>
      </p:sp>
      <p:graphicFrame>
        <p:nvGraphicFramePr>
          <p:cNvPr id="32" name="Object 7"/>
          <p:cNvGraphicFramePr>
            <a:graphicFrameLocks noChangeAspect="1"/>
          </p:cNvGraphicFramePr>
          <p:nvPr/>
        </p:nvGraphicFramePr>
        <p:xfrm>
          <a:off x="8273605" y="3245777"/>
          <a:ext cx="419100" cy="215900"/>
        </p:xfrm>
        <a:graphic>
          <a:graphicData uri="http://schemas.openxmlformats.org/presentationml/2006/ole">
            <mc:AlternateContent xmlns:mc="http://schemas.openxmlformats.org/markup-compatibility/2006">
              <mc:Choice xmlns:v="urn:schemas-microsoft-com:vml" Requires="v">
                <p:oleObj spid="_x0000_s3091" name="Equation" r:id="rId3" imgW="368300" imgH="190500" progId="Equation.DSMT4">
                  <p:embed/>
                </p:oleObj>
              </mc:Choice>
              <mc:Fallback>
                <p:oleObj name="Equation" r:id="rId3" imgW="368300" imgH="190500" progId="Equation.DSMT4">
                  <p:embed/>
                  <p:pic>
                    <p:nvPicPr>
                      <p:cNvPr id="32"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73605" y="3245777"/>
                        <a:ext cx="4191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sp>
        <p:nvSpPr>
          <p:cNvPr id="34" name="Text Box 19"/>
          <p:cNvSpPr txBox="1">
            <a:spLocks noChangeArrowheads="1"/>
          </p:cNvSpPr>
          <p:nvPr/>
        </p:nvSpPr>
        <p:spPr bwMode="auto">
          <a:xfrm>
            <a:off x="3720656" y="1652779"/>
            <a:ext cx="32004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r>
              <a:rPr lang="en-US" altLang="en-US" sz="1600" dirty="0">
                <a:latin typeface="Palatino Linotype" charset="0"/>
                <a:ea typeface="Palatino Linotype" charset="0"/>
                <a:cs typeface="Palatino Linotype" charset="0"/>
              </a:rPr>
              <a:t>Just looking at m</a:t>
            </a:r>
            <a:r>
              <a:rPr lang="en-US" altLang="en-US" sz="1600" baseline="-25000" dirty="0">
                <a:latin typeface="Palatino Linotype" charset="0"/>
                <a:ea typeface="Palatino Linotype" charset="0"/>
                <a:cs typeface="Palatino Linotype" charset="0"/>
              </a:rPr>
              <a:t>1</a:t>
            </a:r>
            <a:r>
              <a:rPr lang="en-US" altLang="en-US" sz="1600" dirty="0">
                <a:latin typeface="Palatino Linotype" charset="0"/>
                <a:ea typeface="Palatino Linotype" charset="0"/>
                <a:cs typeface="Palatino Linotype" charset="0"/>
              </a:rPr>
              <a:t> from the initial h </a:t>
            </a:r>
            <a:r>
              <a:rPr lang="en-US" altLang="en-US" sz="1600">
                <a:latin typeface="Palatino Linotype" charset="0"/>
                <a:ea typeface="Palatino Linotype" charset="0"/>
                <a:cs typeface="Palatino Linotype" charset="0"/>
              </a:rPr>
              <a:t>mark on, and setting that to y = 0 for this portion, </a:t>
            </a:r>
            <a:r>
              <a:rPr lang="en-US" altLang="en-US" sz="1600" dirty="0">
                <a:latin typeface="Palatino Linotype" charset="0"/>
                <a:ea typeface="Palatino Linotype" charset="0"/>
                <a:cs typeface="Palatino Linotype" charset="0"/>
              </a:rPr>
              <a:t>we can write:</a:t>
            </a:r>
          </a:p>
        </p:txBody>
      </p:sp>
      <p:sp>
        <p:nvSpPr>
          <p:cNvPr id="35" name="TextBox 33"/>
          <p:cNvSpPr txBox="1">
            <a:spLocks noChangeArrowheads="1"/>
          </p:cNvSpPr>
          <p:nvPr/>
        </p:nvSpPr>
        <p:spPr bwMode="auto">
          <a:xfrm>
            <a:off x="8654605" y="7360577"/>
            <a:ext cx="36353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r>
              <a:rPr lang="en-US" altLang="en-US" sz="1200"/>
              <a:t>5.)</a:t>
            </a:r>
          </a:p>
        </p:txBody>
      </p:sp>
      <p:sp>
        <p:nvSpPr>
          <p:cNvPr id="36" name="TextBox 35"/>
          <p:cNvSpPr txBox="1"/>
          <p:nvPr/>
        </p:nvSpPr>
        <p:spPr>
          <a:xfrm>
            <a:off x="1479146" y="5163716"/>
            <a:ext cx="2538315" cy="738664"/>
          </a:xfrm>
          <a:prstGeom prst="rect">
            <a:avLst/>
          </a:prstGeom>
          <a:noFill/>
        </p:spPr>
        <p:txBody>
          <a:bodyPr wrap="square" rtlCol="0">
            <a:spAutoFit/>
          </a:bodyPr>
          <a:lstStyle/>
          <a:p>
            <a:r>
              <a:rPr lang="en-US" sz="1400" dirty="0">
                <a:solidFill>
                  <a:schemeClr val="accent1"/>
                </a:solidFill>
                <a:latin typeface="Palatino Linotype" charset="0"/>
                <a:ea typeface="Palatino Linotype" charset="0"/>
                <a:cs typeface="Palatino Linotype" charset="0"/>
              </a:rPr>
              <a:t>You could also use kinematics</a:t>
            </a:r>
            <a:r>
              <a:rPr lang="mr-IN" sz="1400" dirty="0">
                <a:solidFill>
                  <a:schemeClr val="accent1"/>
                </a:solidFill>
                <a:latin typeface="Palatino Linotype" charset="0"/>
                <a:ea typeface="Palatino Linotype" charset="0"/>
                <a:cs typeface="Palatino Linotype" charset="0"/>
              </a:rPr>
              <a:t>…</a:t>
            </a:r>
            <a:r>
              <a:rPr lang="en-US" sz="1400" dirty="0">
                <a:solidFill>
                  <a:schemeClr val="accent1"/>
                </a:solidFill>
                <a:latin typeface="Palatino Linotype" charset="0"/>
                <a:ea typeface="Palatino Linotype" charset="0"/>
                <a:cs typeface="Palatino Linotype" charset="0"/>
              </a:rPr>
              <a:t>and get the same answer!</a:t>
            </a:r>
          </a:p>
        </p:txBody>
      </p:sp>
      <p:graphicFrame>
        <p:nvGraphicFramePr>
          <p:cNvPr id="37" name="Object 2"/>
          <p:cNvGraphicFramePr>
            <a:graphicFrameLocks noChangeAspect="1"/>
          </p:cNvGraphicFramePr>
          <p:nvPr/>
        </p:nvGraphicFramePr>
        <p:xfrm>
          <a:off x="1247359" y="2777623"/>
          <a:ext cx="4197946" cy="375448"/>
        </p:xfrm>
        <a:graphic>
          <a:graphicData uri="http://schemas.openxmlformats.org/presentationml/2006/ole">
            <mc:AlternateContent xmlns:mc="http://schemas.openxmlformats.org/markup-compatibility/2006">
              <mc:Choice xmlns:v="urn:schemas-microsoft-com:vml" Requires="v">
                <p:oleObj spid="_x0000_s3092" name="Equation" r:id="rId5" imgW="2984500" imgH="266700" progId="Equation.DSMT4">
                  <p:embed/>
                </p:oleObj>
              </mc:Choice>
              <mc:Fallback>
                <p:oleObj name="Equation" r:id="rId5" imgW="2984500" imgH="266700" progId="Equation.DSMT4">
                  <p:embed/>
                  <p:pic>
                    <p:nvPicPr>
                      <p:cNvPr id="37"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47359" y="2777623"/>
                        <a:ext cx="4197946" cy="375448"/>
                      </a:xfrm>
                      <a:prstGeom prst="rect">
                        <a:avLst/>
                      </a:prstGeom>
                      <a:noFill/>
                      <a:ln>
                        <a:noFill/>
                      </a:ln>
                      <a:effectLst/>
                    </p:spPr>
                  </p:pic>
                </p:oleObj>
              </mc:Fallback>
            </mc:AlternateContent>
          </a:graphicData>
        </a:graphic>
      </p:graphicFrame>
      <mc:AlternateContent xmlns:mc="http://schemas.openxmlformats.org/markup-compatibility/2006" xmlns:a14="http://schemas.microsoft.com/office/drawing/2010/main">
        <mc:Choice Requires="a14">
          <p:sp>
            <p:nvSpPr>
              <p:cNvPr id="38" name="TextBox 37"/>
              <p:cNvSpPr txBox="1"/>
              <p:nvPr/>
            </p:nvSpPr>
            <p:spPr>
              <a:xfrm>
                <a:off x="1695341" y="3245777"/>
                <a:ext cx="3038396" cy="112736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US" b="0" i="1" smtClean="0">
                              <a:latin typeface="Cambria Math" panose="02040503050406030204" pitchFamily="18" charset="0"/>
                            </a:rPr>
                          </m:ctrlPr>
                        </m:fPr>
                        <m:num>
                          <m:r>
                            <a:rPr lang="en-US" b="0" i="1" smtClean="0">
                              <a:latin typeface="Cambria Math" charset="0"/>
                            </a:rPr>
                            <m:t>1</m:t>
                          </m:r>
                        </m:num>
                        <m:den>
                          <m:r>
                            <a:rPr lang="en-US" b="0" i="1" smtClean="0">
                              <a:latin typeface="Cambria Math" charset="0"/>
                            </a:rPr>
                            <m:t>2</m:t>
                          </m:r>
                        </m:den>
                      </m:f>
                      <m:r>
                        <a:rPr lang="en-US" b="0" i="1" smtClean="0">
                          <a:latin typeface="Cambria Math" charset="0"/>
                        </a:rPr>
                        <m:t>𝑚</m:t>
                      </m:r>
                      <m:sSubSup>
                        <m:sSubSupPr>
                          <m:ctrlPr>
                            <a:rPr lang="en-US" b="0" i="1" smtClean="0">
                              <a:latin typeface="Cambria Math" panose="02040503050406030204" pitchFamily="18" charset="0"/>
                            </a:rPr>
                          </m:ctrlPr>
                        </m:sSubSupPr>
                        <m:e>
                          <m:r>
                            <a:rPr lang="en-US" b="0" i="1" smtClean="0">
                              <a:latin typeface="Cambria Math" charset="0"/>
                            </a:rPr>
                            <m:t>𝑣</m:t>
                          </m:r>
                        </m:e>
                        <m:sub>
                          <m:r>
                            <a:rPr lang="en-US" b="0" i="1" smtClean="0">
                              <a:latin typeface="Cambria Math" charset="0"/>
                            </a:rPr>
                            <m:t>2</m:t>
                          </m:r>
                        </m:sub>
                        <m:sup>
                          <m:r>
                            <a:rPr lang="en-US" b="0" i="1" smtClean="0">
                              <a:latin typeface="Cambria Math" charset="0"/>
                            </a:rPr>
                            <m:t>2</m:t>
                          </m:r>
                        </m:sup>
                      </m:sSubSup>
                      <m:r>
                        <a:rPr lang="en-US" b="0" i="1" smtClean="0">
                          <a:latin typeface="Cambria Math" charset="0"/>
                        </a:rPr>
                        <m:t>+0+0=0+</m:t>
                      </m:r>
                      <m:r>
                        <a:rPr lang="en-US" b="0" i="1" smtClean="0">
                          <a:latin typeface="Cambria Math" charset="0"/>
                        </a:rPr>
                        <m:t>𝑚𝑔</m:t>
                      </m:r>
                      <m:sSub>
                        <m:sSubPr>
                          <m:ctrlPr>
                            <a:rPr lang="en-US" b="0" i="1" smtClean="0">
                              <a:latin typeface="Cambria Math" panose="02040503050406030204" pitchFamily="18" charset="0"/>
                            </a:rPr>
                          </m:ctrlPr>
                        </m:sSubPr>
                        <m:e>
                          <m:r>
                            <a:rPr lang="en-US" b="0" i="1" smtClean="0">
                              <a:latin typeface="Cambria Math" charset="0"/>
                            </a:rPr>
                            <m:t>𝑦</m:t>
                          </m:r>
                        </m:e>
                        <m:sub>
                          <m:r>
                            <a:rPr lang="en-US" b="0" i="1" smtClean="0">
                              <a:latin typeface="Cambria Math" charset="0"/>
                            </a:rPr>
                            <m:t>𝑚𝑎𝑥</m:t>
                          </m:r>
                          <m:r>
                            <a:rPr lang="en-US" b="0" i="1" smtClean="0">
                              <a:latin typeface="Cambria Math" charset="0"/>
                            </a:rPr>
                            <m:t> </m:t>
                          </m:r>
                        </m:sub>
                      </m:sSub>
                    </m:oMath>
                  </m:oMathPara>
                </a14:m>
                <a:endParaRPr lang="en-US" dirty="0"/>
              </a:p>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charset="0"/>
                            </a:rPr>
                            <m:t>𝑦</m:t>
                          </m:r>
                        </m:e>
                        <m:sub>
                          <m:func>
                            <m:funcPr>
                              <m:ctrlPr>
                                <a:rPr lang="en-US" b="0" i="1" smtClean="0">
                                  <a:latin typeface="Cambria Math" panose="02040503050406030204" pitchFamily="18" charset="0"/>
                                </a:rPr>
                              </m:ctrlPr>
                            </m:funcPr>
                            <m:fName>
                              <m:r>
                                <m:rPr>
                                  <m:sty m:val="p"/>
                                </m:rPr>
                                <a:rPr lang="en-US" b="0" i="0" smtClean="0">
                                  <a:latin typeface="Cambria Math" charset="0"/>
                                </a:rPr>
                                <m:t>max</m:t>
                              </m:r>
                            </m:fName>
                            <m:e>
                              <m:r>
                                <a:rPr lang="en-US" b="0" i="1" smtClean="0">
                                  <a:latin typeface="Cambria Math" charset="0"/>
                                </a:rPr>
                                <m:t>𝑎𝑏𝑜𝑣𝑒</m:t>
                              </m:r>
                              <m:r>
                                <a:rPr lang="en-US" b="0" i="1" smtClean="0">
                                  <a:latin typeface="Cambria Math" charset="0"/>
                                </a:rPr>
                                <m:t> </m:t>
                              </m:r>
                              <m:r>
                                <a:rPr lang="en-US" b="0" i="1" smtClean="0">
                                  <a:latin typeface="Cambria Math" charset="0"/>
                                </a:rPr>
                                <m:t>h</m:t>
                              </m:r>
                            </m:e>
                          </m:func>
                        </m:sub>
                      </m:sSub>
                      <m:r>
                        <a:rPr lang="en-US" b="0" i="1" smtClean="0">
                          <a:latin typeface="Cambria Math" charset="0"/>
                        </a:rPr>
                        <m:t>=</m:t>
                      </m:r>
                      <m:f>
                        <m:fPr>
                          <m:ctrlPr>
                            <a:rPr lang="en-US" b="0" i="1" smtClean="0">
                              <a:latin typeface="Cambria Math" panose="02040503050406030204" pitchFamily="18" charset="0"/>
                            </a:rPr>
                          </m:ctrlPr>
                        </m:fPr>
                        <m:num>
                          <m:r>
                            <a:rPr lang="en-US" b="0" i="1" smtClean="0">
                              <a:latin typeface="Cambria Math" charset="0"/>
                            </a:rPr>
                            <m:t>1</m:t>
                          </m:r>
                        </m:num>
                        <m:den>
                          <m:r>
                            <a:rPr lang="en-US" b="0" i="1" smtClean="0">
                              <a:latin typeface="Cambria Math" charset="0"/>
                            </a:rPr>
                            <m:t>2</m:t>
                          </m:r>
                        </m:den>
                      </m:f>
                      <m:f>
                        <m:fPr>
                          <m:ctrlPr>
                            <a:rPr lang="mr-IN" b="0" i="1" smtClean="0">
                              <a:latin typeface="Cambria Math" panose="02040503050406030204" pitchFamily="18" charset="0"/>
                            </a:rPr>
                          </m:ctrlPr>
                        </m:fPr>
                        <m:num>
                          <m:sSubSup>
                            <m:sSubSupPr>
                              <m:ctrlPr>
                                <a:rPr lang="en-US" b="0" i="1" smtClean="0">
                                  <a:latin typeface="Cambria Math" panose="02040503050406030204" pitchFamily="18" charset="0"/>
                                </a:rPr>
                              </m:ctrlPr>
                            </m:sSubSupPr>
                            <m:e>
                              <m:r>
                                <a:rPr lang="en-US" b="0" i="1" smtClean="0">
                                  <a:latin typeface="Cambria Math" charset="0"/>
                                </a:rPr>
                                <m:t>𝑣</m:t>
                              </m:r>
                            </m:e>
                            <m:sub>
                              <m:r>
                                <a:rPr lang="en-US" b="0" i="1" smtClean="0">
                                  <a:latin typeface="Cambria Math" charset="0"/>
                                </a:rPr>
                                <m:t>2</m:t>
                              </m:r>
                            </m:sub>
                            <m:sup>
                              <m:r>
                                <a:rPr lang="en-US" b="0" i="1" smtClean="0">
                                  <a:latin typeface="Cambria Math" charset="0"/>
                                </a:rPr>
                                <m:t>2</m:t>
                              </m:r>
                            </m:sup>
                          </m:sSubSup>
                        </m:num>
                        <m:den>
                          <m:r>
                            <a:rPr lang="en-US" b="0" i="1" smtClean="0">
                              <a:latin typeface="Cambria Math" charset="0"/>
                            </a:rPr>
                            <m:t>𝑔</m:t>
                          </m:r>
                        </m:den>
                      </m:f>
                    </m:oMath>
                  </m:oMathPara>
                </a14:m>
                <a:endParaRPr lang="en-US" dirty="0"/>
              </a:p>
            </p:txBody>
          </p:sp>
        </mc:Choice>
        <mc:Fallback xmlns="">
          <p:sp>
            <p:nvSpPr>
              <p:cNvPr id="38" name="TextBox 37"/>
              <p:cNvSpPr txBox="1">
                <a:spLocks noRot="1" noChangeAspect="1" noMove="1" noResize="1" noEditPoints="1" noAdjustHandles="1" noChangeArrowheads="1" noChangeShapeType="1" noTextEdit="1"/>
              </p:cNvSpPr>
              <p:nvPr/>
            </p:nvSpPr>
            <p:spPr>
              <a:xfrm>
                <a:off x="1695341" y="3245777"/>
                <a:ext cx="3038396" cy="1127360"/>
              </a:xfrm>
              <a:prstGeom prst="rect">
                <a:avLst/>
              </a:prstGeom>
              <a:blipFill rotWithShape="0">
                <a:blip r:embed="rId7"/>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9" name="TextBox 38"/>
              <p:cNvSpPr txBox="1"/>
              <p:nvPr/>
            </p:nvSpPr>
            <p:spPr>
              <a:xfrm>
                <a:off x="3841086" y="5233085"/>
                <a:ext cx="3010119" cy="91973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Sup>
                        <m:sSubSupPr>
                          <m:ctrlPr>
                            <a:rPr lang="en-US" i="1" smtClean="0">
                              <a:solidFill>
                                <a:schemeClr val="accent1"/>
                              </a:solidFill>
                              <a:latin typeface="Cambria Math" panose="02040503050406030204" pitchFamily="18" charset="0"/>
                            </a:rPr>
                          </m:ctrlPr>
                        </m:sSubSupPr>
                        <m:e>
                          <m:r>
                            <a:rPr lang="en-US" b="0" i="1" smtClean="0">
                              <a:solidFill>
                                <a:schemeClr val="accent1"/>
                              </a:solidFill>
                              <a:latin typeface="Cambria Math" charset="0"/>
                            </a:rPr>
                            <m:t>𝑣</m:t>
                          </m:r>
                        </m:e>
                        <m:sub>
                          <m:r>
                            <a:rPr lang="en-US" b="0" i="1" smtClean="0">
                              <a:solidFill>
                                <a:schemeClr val="accent1"/>
                              </a:solidFill>
                              <a:latin typeface="Cambria Math" charset="0"/>
                            </a:rPr>
                            <m:t>𝑡𝑜𝑝</m:t>
                          </m:r>
                        </m:sub>
                        <m:sup>
                          <m:r>
                            <a:rPr lang="en-US" b="0" i="1" smtClean="0">
                              <a:solidFill>
                                <a:schemeClr val="accent1"/>
                              </a:solidFill>
                              <a:latin typeface="Cambria Math" charset="0"/>
                            </a:rPr>
                            <m:t>2</m:t>
                          </m:r>
                        </m:sup>
                      </m:sSubSup>
                      <m:r>
                        <a:rPr lang="en-US" b="0" i="1" smtClean="0">
                          <a:solidFill>
                            <a:schemeClr val="accent1"/>
                          </a:solidFill>
                          <a:latin typeface="Cambria Math" charset="0"/>
                        </a:rPr>
                        <m:t>=</m:t>
                      </m:r>
                      <m:sSubSup>
                        <m:sSubSupPr>
                          <m:ctrlPr>
                            <a:rPr lang="en-US" b="0" i="1" smtClean="0">
                              <a:solidFill>
                                <a:schemeClr val="accent1"/>
                              </a:solidFill>
                              <a:latin typeface="Cambria Math" panose="02040503050406030204" pitchFamily="18" charset="0"/>
                            </a:rPr>
                          </m:ctrlPr>
                        </m:sSubSupPr>
                        <m:e>
                          <m:r>
                            <a:rPr lang="en-US" b="0" i="1" smtClean="0">
                              <a:solidFill>
                                <a:schemeClr val="accent1"/>
                              </a:solidFill>
                              <a:latin typeface="Cambria Math" charset="0"/>
                            </a:rPr>
                            <m:t>𝑣</m:t>
                          </m:r>
                        </m:e>
                        <m:sub>
                          <m:r>
                            <a:rPr lang="en-US" b="0" i="1" smtClean="0">
                              <a:solidFill>
                                <a:schemeClr val="accent1"/>
                              </a:solidFill>
                              <a:latin typeface="Cambria Math" charset="0"/>
                            </a:rPr>
                            <m:t>2</m:t>
                          </m:r>
                        </m:sub>
                        <m:sup>
                          <m:r>
                            <a:rPr lang="en-US" b="0" i="1" smtClean="0">
                              <a:solidFill>
                                <a:schemeClr val="accent1"/>
                              </a:solidFill>
                              <a:latin typeface="Cambria Math" charset="0"/>
                            </a:rPr>
                            <m:t>2</m:t>
                          </m:r>
                        </m:sup>
                      </m:sSubSup>
                      <m:r>
                        <a:rPr lang="en-US" b="0" i="1" smtClean="0">
                          <a:solidFill>
                            <a:schemeClr val="accent1"/>
                          </a:solidFill>
                          <a:latin typeface="Cambria Math" charset="0"/>
                        </a:rPr>
                        <m:t>+2(−</m:t>
                      </m:r>
                      <m:r>
                        <a:rPr lang="en-US" b="0" i="1" smtClean="0">
                          <a:solidFill>
                            <a:schemeClr val="accent1"/>
                          </a:solidFill>
                          <a:latin typeface="Cambria Math" charset="0"/>
                        </a:rPr>
                        <m:t>𝑔</m:t>
                      </m:r>
                      <m:r>
                        <a:rPr lang="en-US" b="0" i="1" smtClean="0">
                          <a:solidFill>
                            <a:schemeClr val="accent1"/>
                          </a:solidFill>
                          <a:latin typeface="Cambria Math" charset="0"/>
                        </a:rPr>
                        <m:t>)(</m:t>
                      </m:r>
                      <m:sSub>
                        <m:sSubPr>
                          <m:ctrlPr>
                            <a:rPr lang="en-US" b="0" i="1" smtClean="0">
                              <a:solidFill>
                                <a:schemeClr val="accent1"/>
                              </a:solidFill>
                              <a:latin typeface="Cambria Math" panose="02040503050406030204" pitchFamily="18" charset="0"/>
                            </a:rPr>
                          </m:ctrlPr>
                        </m:sSubPr>
                        <m:e>
                          <m:r>
                            <a:rPr lang="en-US" b="0" i="1" smtClean="0">
                              <a:solidFill>
                                <a:schemeClr val="accent1"/>
                              </a:solidFill>
                              <a:latin typeface="Cambria Math" charset="0"/>
                            </a:rPr>
                            <m:t>𝑦</m:t>
                          </m:r>
                        </m:e>
                        <m:sub>
                          <m:r>
                            <a:rPr lang="en-US" b="0" i="1" smtClean="0">
                              <a:solidFill>
                                <a:schemeClr val="accent1"/>
                              </a:solidFill>
                              <a:latin typeface="Cambria Math" charset="0"/>
                            </a:rPr>
                            <m:t>𝑚𝑎𝑥</m:t>
                          </m:r>
                        </m:sub>
                      </m:sSub>
                      <m:r>
                        <a:rPr lang="en-US" b="0" i="1" smtClean="0">
                          <a:solidFill>
                            <a:schemeClr val="accent1"/>
                          </a:solidFill>
                          <a:latin typeface="Cambria Math" charset="0"/>
                        </a:rPr>
                        <m:t>−0)</m:t>
                      </m:r>
                    </m:oMath>
                  </m:oMathPara>
                </a14:m>
                <a:endParaRPr lang="en-US" dirty="0">
                  <a:solidFill>
                    <a:schemeClr val="accent1"/>
                  </a:solidFill>
                </a:endParaRPr>
              </a:p>
              <a:p>
                <a:pPr/>
                <a14:m>
                  <m:oMathPara xmlns:m="http://schemas.openxmlformats.org/officeDocument/2006/math">
                    <m:oMathParaPr>
                      <m:jc m:val="centerGroup"/>
                    </m:oMathParaPr>
                    <m:oMath xmlns:m="http://schemas.openxmlformats.org/officeDocument/2006/math">
                      <m:sSub>
                        <m:sSubPr>
                          <m:ctrlPr>
                            <a:rPr lang="en-US" i="1" smtClean="0">
                              <a:solidFill>
                                <a:schemeClr val="accent1"/>
                              </a:solidFill>
                              <a:latin typeface="Cambria Math" panose="02040503050406030204" pitchFamily="18" charset="0"/>
                            </a:rPr>
                          </m:ctrlPr>
                        </m:sSubPr>
                        <m:e>
                          <m:r>
                            <a:rPr lang="en-US" b="0" i="1" smtClean="0">
                              <a:solidFill>
                                <a:schemeClr val="accent1"/>
                              </a:solidFill>
                              <a:latin typeface="Cambria Math" charset="0"/>
                            </a:rPr>
                            <m:t>𝑦</m:t>
                          </m:r>
                        </m:e>
                        <m:sub>
                          <m:func>
                            <m:funcPr>
                              <m:ctrlPr>
                                <a:rPr lang="en-US" b="0" i="1" smtClean="0">
                                  <a:solidFill>
                                    <a:schemeClr val="accent1"/>
                                  </a:solidFill>
                                  <a:latin typeface="Cambria Math" panose="02040503050406030204" pitchFamily="18" charset="0"/>
                                </a:rPr>
                              </m:ctrlPr>
                            </m:funcPr>
                            <m:fName>
                              <m:r>
                                <m:rPr>
                                  <m:sty m:val="p"/>
                                </m:rPr>
                                <a:rPr lang="en-US" b="0" i="0" smtClean="0">
                                  <a:solidFill>
                                    <a:schemeClr val="accent1"/>
                                  </a:solidFill>
                                  <a:latin typeface="Cambria Math" charset="0"/>
                                </a:rPr>
                                <m:t>max</m:t>
                              </m:r>
                            </m:fName>
                            <m:e>
                              <m:r>
                                <a:rPr lang="en-US" b="0" i="1" smtClean="0">
                                  <a:solidFill>
                                    <a:schemeClr val="accent1"/>
                                  </a:solidFill>
                                  <a:latin typeface="Cambria Math" charset="0"/>
                                </a:rPr>
                                <m:t>𝑎𝑏𝑜𝑣𝑒</m:t>
                              </m:r>
                              <m:r>
                                <a:rPr lang="en-US" b="0" i="1" smtClean="0">
                                  <a:solidFill>
                                    <a:schemeClr val="accent1"/>
                                  </a:solidFill>
                                  <a:latin typeface="Cambria Math" charset="0"/>
                                </a:rPr>
                                <m:t> </m:t>
                              </m:r>
                              <m:r>
                                <a:rPr lang="en-US" b="0" i="1" smtClean="0">
                                  <a:solidFill>
                                    <a:schemeClr val="accent1"/>
                                  </a:solidFill>
                                  <a:latin typeface="Cambria Math" charset="0"/>
                                </a:rPr>
                                <m:t>h</m:t>
                              </m:r>
                            </m:e>
                          </m:func>
                        </m:sub>
                      </m:sSub>
                      <m:r>
                        <a:rPr lang="en-US" b="0" i="1" smtClean="0">
                          <a:solidFill>
                            <a:schemeClr val="accent1"/>
                          </a:solidFill>
                          <a:latin typeface="Cambria Math" charset="0"/>
                        </a:rPr>
                        <m:t>=</m:t>
                      </m:r>
                      <m:f>
                        <m:fPr>
                          <m:ctrlPr>
                            <a:rPr lang="mr-IN" b="0" i="1" smtClean="0">
                              <a:solidFill>
                                <a:schemeClr val="accent1"/>
                              </a:solidFill>
                              <a:latin typeface="Cambria Math" panose="02040503050406030204" pitchFamily="18" charset="0"/>
                            </a:rPr>
                          </m:ctrlPr>
                        </m:fPr>
                        <m:num>
                          <m:sSubSup>
                            <m:sSubSupPr>
                              <m:ctrlPr>
                                <a:rPr lang="en-US" b="0" i="1" smtClean="0">
                                  <a:solidFill>
                                    <a:schemeClr val="accent1"/>
                                  </a:solidFill>
                                  <a:latin typeface="Cambria Math" panose="02040503050406030204" pitchFamily="18" charset="0"/>
                                </a:rPr>
                              </m:ctrlPr>
                            </m:sSubSupPr>
                            <m:e>
                              <m:r>
                                <a:rPr lang="en-US" b="0" i="1" smtClean="0">
                                  <a:solidFill>
                                    <a:schemeClr val="accent1"/>
                                  </a:solidFill>
                                  <a:latin typeface="Cambria Math" charset="0"/>
                                </a:rPr>
                                <m:t>𝑣</m:t>
                              </m:r>
                            </m:e>
                            <m:sub>
                              <m:r>
                                <a:rPr lang="en-US" b="0" i="1" smtClean="0">
                                  <a:solidFill>
                                    <a:schemeClr val="accent1"/>
                                  </a:solidFill>
                                  <a:latin typeface="Cambria Math" charset="0"/>
                                </a:rPr>
                                <m:t>2</m:t>
                              </m:r>
                            </m:sub>
                            <m:sup>
                              <m:r>
                                <a:rPr lang="en-US" b="0" i="1" smtClean="0">
                                  <a:solidFill>
                                    <a:schemeClr val="accent1"/>
                                  </a:solidFill>
                                  <a:latin typeface="Cambria Math" charset="0"/>
                                </a:rPr>
                                <m:t>2</m:t>
                              </m:r>
                            </m:sup>
                          </m:sSubSup>
                        </m:num>
                        <m:den>
                          <m:r>
                            <a:rPr lang="en-US" b="0" i="1" smtClean="0">
                              <a:solidFill>
                                <a:schemeClr val="accent1"/>
                              </a:solidFill>
                              <a:latin typeface="Cambria Math" charset="0"/>
                            </a:rPr>
                            <m:t>2</m:t>
                          </m:r>
                          <m:r>
                            <a:rPr lang="en-US" b="0" i="1" smtClean="0">
                              <a:solidFill>
                                <a:schemeClr val="accent1"/>
                              </a:solidFill>
                              <a:latin typeface="Cambria Math" charset="0"/>
                            </a:rPr>
                            <m:t>𝑔</m:t>
                          </m:r>
                        </m:den>
                      </m:f>
                    </m:oMath>
                  </m:oMathPara>
                </a14:m>
                <a:endParaRPr lang="en-US" dirty="0">
                  <a:solidFill>
                    <a:schemeClr val="accent1"/>
                  </a:solidFill>
                </a:endParaRPr>
              </a:p>
            </p:txBody>
          </p:sp>
        </mc:Choice>
        <mc:Fallback xmlns="">
          <p:sp>
            <p:nvSpPr>
              <p:cNvPr id="39" name="TextBox 38"/>
              <p:cNvSpPr txBox="1">
                <a:spLocks noRot="1" noChangeAspect="1" noMove="1" noResize="1" noEditPoints="1" noAdjustHandles="1" noChangeArrowheads="1" noChangeShapeType="1" noTextEdit="1"/>
              </p:cNvSpPr>
              <p:nvPr/>
            </p:nvSpPr>
            <p:spPr>
              <a:xfrm>
                <a:off x="3841086" y="5233085"/>
                <a:ext cx="3010119" cy="919739"/>
              </a:xfrm>
              <a:prstGeom prst="rect">
                <a:avLst/>
              </a:prstGeom>
              <a:blipFill rotWithShape="0">
                <a:blip r:embed="rId8"/>
                <a:stretch>
                  <a:fillRect l="-405" r="-2429"/>
                </a:stretch>
              </a:blipFill>
            </p:spPr>
            <p:txBody>
              <a:bodyPr/>
              <a:lstStyle/>
              <a:p>
                <a:r>
                  <a:rPr lang="en-US">
                    <a:noFill/>
                  </a:rPr>
                  <a:t> </a:t>
                </a:r>
              </a:p>
            </p:txBody>
          </p:sp>
        </mc:Fallback>
      </mc:AlternateContent>
      <p:cxnSp>
        <p:nvCxnSpPr>
          <p:cNvPr id="41" name="Straight Arrow Connector 40"/>
          <p:cNvCxnSpPr>
            <a:stCxn id="39" idx="1"/>
          </p:cNvCxnSpPr>
          <p:nvPr/>
        </p:nvCxnSpPr>
        <p:spPr>
          <a:xfrm flipV="1">
            <a:off x="3841086" y="5163716"/>
            <a:ext cx="453512" cy="5292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4230021" y="4975143"/>
            <a:ext cx="352425" cy="307777"/>
          </a:xfrm>
          <a:prstGeom prst="rect">
            <a:avLst/>
          </a:prstGeom>
          <a:noFill/>
        </p:spPr>
        <p:txBody>
          <a:bodyPr wrap="square" rtlCol="0">
            <a:spAutoFit/>
          </a:bodyPr>
          <a:lstStyle/>
          <a:p>
            <a:r>
              <a:rPr lang="en-US" sz="1400">
                <a:solidFill>
                  <a:schemeClr val="accent1"/>
                </a:solidFill>
              </a:rPr>
              <a:t>0</a:t>
            </a:r>
          </a:p>
        </p:txBody>
      </p:sp>
    </p:spTree>
    <p:extLst>
      <p:ext uri="{BB962C8B-B14F-4D97-AF65-F5344CB8AC3E}">
        <p14:creationId xmlns:p14="http://schemas.microsoft.com/office/powerpoint/2010/main" val="2202630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9"/>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39" grpId="0"/>
      <p:bldP spid="4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Atwood problem revisited </a:t>
            </a:r>
            <a:r>
              <a:rPr lang="mr-IN" dirty="0"/>
              <a:t>–</a:t>
            </a:r>
            <a:r>
              <a:rPr lang="en-US" dirty="0"/>
              <a:t> a twist</a:t>
            </a:r>
          </a:p>
        </p:txBody>
      </p:sp>
      <p:sp>
        <p:nvSpPr>
          <p:cNvPr id="4" name="Rectangle 3"/>
          <p:cNvSpPr>
            <a:spLocks noChangeArrowheads="1"/>
          </p:cNvSpPr>
          <p:nvPr/>
        </p:nvSpPr>
        <p:spPr bwMode="auto">
          <a:xfrm>
            <a:off x="1367319" y="3684142"/>
            <a:ext cx="1676400" cy="5334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endParaRPr lang="en-US" altLang="en-US"/>
          </a:p>
        </p:txBody>
      </p:sp>
      <p:sp>
        <p:nvSpPr>
          <p:cNvPr id="5" name="Text Box 16"/>
          <p:cNvSpPr txBox="1">
            <a:spLocks noChangeArrowheads="1"/>
          </p:cNvSpPr>
          <p:nvPr/>
        </p:nvSpPr>
        <p:spPr bwMode="auto">
          <a:xfrm>
            <a:off x="452919" y="2834830"/>
            <a:ext cx="2514600" cy="3108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r>
              <a:rPr lang="en-US" altLang="en-US" sz="1400">
                <a:latin typeface="Palatino Linotype" charset="0"/>
                <a:ea typeface="Palatino Linotype" charset="0"/>
                <a:cs typeface="Palatino Linotype" charset="0"/>
              </a:rPr>
              <a:t>Second, you can identify the </a:t>
            </a:r>
            <a:r>
              <a:rPr lang="ja-JP" altLang="en-US" sz="1400">
                <a:latin typeface="Palatino Linotype" charset="0"/>
                <a:ea typeface="Palatino Linotype" charset="0"/>
                <a:cs typeface="Palatino Linotype" charset="0"/>
              </a:rPr>
              <a:t>“</a:t>
            </a:r>
            <a:r>
              <a:rPr lang="en-US" altLang="ja-JP" sz="1400">
                <a:latin typeface="Palatino Linotype" charset="0"/>
                <a:ea typeface="Palatino Linotype" charset="0"/>
                <a:cs typeface="Palatino Linotype" charset="0"/>
              </a:rPr>
              <a:t>zero potential energy level</a:t>
            </a:r>
            <a:r>
              <a:rPr lang="ja-JP" altLang="en-US" sz="1400">
                <a:latin typeface="Palatino Linotype" charset="0"/>
                <a:ea typeface="Palatino Linotype" charset="0"/>
                <a:cs typeface="Palatino Linotype" charset="0"/>
              </a:rPr>
              <a:t>”</a:t>
            </a:r>
            <a:r>
              <a:rPr lang="en-US" altLang="ja-JP" sz="1400">
                <a:latin typeface="Palatino Linotype" charset="0"/>
                <a:ea typeface="Palatino Linotype" charset="0"/>
                <a:cs typeface="Palatino Linotype" charset="0"/>
              </a:rPr>
              <a:t> separately for EACH BODY independent of the other (we will do a problem below where that is important).  Having said that, I usually make the LOWEST POINT OF TRAVEL the y=0 level for each body.  This means that the 3 kg mass will have its y = 0 point at it</a:t>
            </a:r>
            <a:r>
              <a:rPr lang="en-US" altLang="en-US" sz="1400">
                <a:latin typeface="Palatino Linotype" charset="0"/>
                <a:ea typeface="Palatino Linotype" charset="0"/>
                <a:cs typeface="Palatino Linotype" charset="0"/>
              </a:rPr>
              <a:t>’</a:t>
            </a:r>
            <a:r>
              <a:rPr lang="en-US" altLang="ja-JP" sz="1400">
                <a:latin typeface="Palatino Linotype" charset="0"/>
                <a:ea typeface="Palatino Linotype" charset="0"/>
                <a:cs typeface="Palatino Linotype" charset="0"/>
              </a:rPr>
              <a:t>s start-point and the 5 kg mass at its end-point (see sketch)</a:t>
            </a:r>
            <a:endParaRPr lang="en-US" altLang="en-US" sz="1400">
              <a:latin typeface="Palatino Linotype" charset="0"/>
              <a:ea typeface="Palatino Linotype" charset="0"/>
              <a:cs typeface="Palatino Linotype" charset="0"/>
            </a:endParaRPr>
          </a:p>
        </p:txBody>
      </p:sp>
      <p:graphicFrame>
        <p:nvGraphicFramePr>
          <p:cNvPr id="6" name="Object 2"/>
          <p:cNvGraphicFramePr>
            <a:graphicFrameLocks noChangeAspect="1"/>
          </p:cNvGraphicFramePr>
          <p:nvPr/>
        </p:nvGraphicFramePr>
        <p:xfrm>
          <a:off x="4720119" y="4446142"/>
          <a:ext cx="230188" cy="230188"/>
        </p:xfrm>
        <a:graphic>
          <a:graphicData uri="http://schemas.openxmlformats.org/presentationml/2006/ole">
            <mc:AlternateContent xmlns:mc="http://schemas.openxmlformats.org/markup-compatibility/2006">
              <mc:Choice xmlns:v="urn:schemas-microsoft-com:vml" Requires="v">
                <p:oleObj spid="_x0000_s4187" name="Equation" r:id="rId3" imgW="203200" imgH="203200" progId="Equation.DSMT4">
                  <p:embed/>
                </p:oleObj>
              </mc:Choice>
              <mc:Fallback>
                <p:oleObj name="Equation" r:id="rId3" imgW="203200" imgH="203200" progId="Equation.DSMT4">
                  <p:embed/>
                  <p:pic>
                    <p:nvPicPr>
                      <p:cNvPr id="6"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20119" y="4446142"/>
                        <a:ext cx="230188" cy="230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graphicFrame>
        <p:nvGraphicFramePr>
          <p:cNvPr id="7" name="Object 3"/>
          <p:cNvGraphicFramePr>
            <a:graphicFrameLocks noChangeAspect="1"/>
          </p:cNvGraphicFramePr>
          <p:nvPr/>
        </p:nvGraphicFramePr>
        <p:xfrm>
          <a:off x="6137757" y="4217542"/>
          <a:ext cx="258762" cy="230188"/>
        </p:xfrm>
        <a:graphic>
          <a:graphicData uri="http://schemas.openxmlformats.org/presentationml/2006/ole">
            <mc:AlternateContent xmlns:mc="http://schemas.openxmlformats.org/markup-compatibility/2006">
              <mc:Choice xmlns:v="urn:schemas-microsoft-com:vml" Requires="v">
                <p:oleObj spid="_x0000_s4188" name="Equation" r:id="rId5" imgW="228600" imgH="203200" progId="Equation.DSMT4">
                  <p:embed/>
                </p:oleObj>
              </mc:Choice>
              <mc:Fallback>
                <p:oleObj name="Equation" r:id="rId5" imgW="228600" imgH="203200" progId="Equation.DSMT4">
                  <p:embed/>
                  <p:pic>
                    <p:nvPicPr>
                      <p:cNvPr id="7"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37757" y="4217542"/>
                        <a:ext cx="258762" cy="230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sp>
        <p:nvSpPr>
          <p:cNvPr id="8" name="Oval 35"/>
          <p:cNvSpPr>
            <a:spLocks noChangeArrowheads="1"/>
          </p:cNvSpPr>
          <p:nvPr/>
        </p:nvSpPr>
        <p:spPr bwMode="auto">
          <a:xfrm>
            <a:off x="5283682" y="1890267"/>
            <a:ext cx="1450975" cy="1450975"/>
          </a:xfrm>
          <a:prstGeom prst="ellipse">
            <a:avLst/>
          </a:prstGeom>
          <a:solidFill>
            <a:srgbClr val="4134E3"/>
          </a:solidFill>
          <a:ln w="9525">
            <a:solidFill>
              <a:schemeClr val="tx1"/>
            </a:solidFill>
            <a:round/>
            <a:headEnd/>
            <a:tailEnd/>
          </a:ln>
        </p:spPr>
        <p:txBody>
          <a:bodyPr wrap="none" anchor="ct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endParaRPr lang="en-US" altLang="en-US"/>
          </a:p>
        </p:txBody>
      </p:sp>
      <p:sp>
        <p:nvSpPr>
          <p:cNvPr id="9" name="Line 36"/>
          <p:cNvSpPr>
            <a:spLocks noChangeShapeType="1"/>
          </p:cNvSpPr>
          <p:nvPr/>
        </p:nvSpPr>
        <p:spPr bwMode="auto">
          <a:xfrm>
            <a:off x="5283682" y="2550667"/>
            <a:ext cx="0" cy="303371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 name="Rectangle 37"/>
          <p:cNvSpPr>
            <a:spLocks noChangeArrowheads="1"/>
          </p:cNvSpPr>
          <p:nvPr/>
        </p:nvSpPr>
        <p:spPr bwMode="auto">
          <a:xfrm>
            <a:off x="5018569" y="4595367"/>
            <a:ext cx="528638" cy="658813"/>
          </a:xfrm>
          <a:prstGeom prst="rect">
            <a:avLst/>
          </a:prstGeom>
          <a:solidFill>
            <a:srgbClr val="FF2F28"/>
          </a:solidFill>
          <a:ln w="9525">
            <a:solidFill>
              <a:schemeClr val="tx1"/>
            </a:solidFill>
            <a:miter lim="800000"/>
            <a:headEnd/>
            <a:tailEnd/>
          </a:ln>
        </p:spPr>
        <p:txBody>
          <a:bodyPr wrap="none" anchor="ct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endParaRPr lang="en-US" altLang="en-US"/>
          </a:p>
        </p:txBody>
      </p:sp>
      <p:sp>
        <p:nvSpPr>
          <p:cNvPr id="11" name="Line 38"/>
          <p:cNvSpPr>
            <a:spLocks noChangeShapeType="1"/>
          </p:cNvSpPr>
          <p:nvPr/>
        </p:nvSpPr>
        <p:spPr bwMode="auto">
          <a:xfrm>
            <a:off x="6734657" y="2550667"/>
            <a:ext cx="0" cy="20447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 name="Rectangle 39"/>
          <p:cNvSpPr>
            <a:spLocks noChangeArrowheads="1"/>
          </p:cNvSpPr>
          <p:nvPr/>
        </p:nvSpPr>
        <p:spPr bwMode="auto">
          <a:xfrm>
            <a:off x="6490182" y="3628580"/>
            <a:ext cx="523875" cy="349250"/>
          </a:xfrm>
          <a:prstGeom prst="rect">
            <a:avLst/>
          </a:prstGeom>
          <a:solidFill>
            <a:schemeClr val="bg1"/>
          </a:solidFill>
          <a:ln w="9525">
            <a:solidFill>
              <a:schemeClr val="tx1"/>
            </a:solidFill>
            <a:prstDash val="dash"/>
            <a:miter lim="800000"/>
            <a:headEnd/>
            <a:tailEnd/>
          </a:ln>
        </p:spPr>
        <p:txBody>
          <a:bodyPr wrap="none" anchor="ct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endParaRPr lang="en-US" altLang="en-US"/>
          </a:p>
        </p:txBody>
      </p:sp>
      <p:sp>
        <p:nvSpPr>
          <p:cNvPr id="13" name="Line 40"/>
          <p:cNvSpPr>
            <a:spLocks noChangeShapeType="1"/>
          </p:cNvSpPr>
          <p:nvPr/>
        </p:nvSpPr>
        <p:spPr bwMode="auto">
          <a:xfrm>
            <a:off x="4491519" y="1626742"/>
            <a:ext cx="290195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 name="AutoShape 41"/>
          <p:cNvSpPr>
            <a:spLocks noChangeArrowheads="1"/>
          </p:cNvSpPr>
          <p:nvPr/>
        </p:nvSpPr>
        <p:spPr bwMode="auto">
          <a:xfrm rot="5400000">
            <a:off x="5348769" y="2088705"/>
            <a:ext cx="1319213" cy="395287"/>
          </a:xfrm>
          <a:prstGeom prst="homePlate">
            <a:avLst>
              <a:gd name="adj" fmla="val 83434"/>
            </a:avLst>
          </a:prstGeom>
          <a:solidFill>
            <a:schemeClr val="accent1"/>
          </a:solidFill>
          <a:ln w="9525">
            <a:solidFill>
              <a:schemeClr val="tx1"/>
            </a:solidFill>
            <a:miter lim="800000"/>
            <a:headEnd/>
            <a:tailEnd/>
          </a:ln>
        </p:spPr>
        <p:txBody>
          <a:bodyPr wrap="none" anchor="ct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endParaRPr lang="en-US" altLang="en-US"/>
          </a:p>
        </p:txBody>
      </p:sp>
      <p:sp>
        <p:nvSpPr>
          <p:cNvPr id="15" name="Rectangle 37"/>
          <p:cNvSpPr>
            <a:spLocks noChangeArrowheads="1"/>
          </p:cNvSpPr>
          <p:nvPr/>
        </p:nvSpPr>
        <p:spPr bwMode="auto">
          <a:xfrm>
            <a:off x="5015394" y="5468492"/>
            <a:ext cx="527050" cy="658813"/>
          </a:xfrm>
          <a:prstGeom prst="rect">
            <a:avLst/>
          </a:prstGeom>
          <a:solidFill>
            <a:schemeClr val="bg1"/>
          </a:solidFill>
          <a:ln w="9525">
            <a:solidFill>
              <a:schemeClr val="tx1"/>
            </a:solidFill>
            <a:prstDash val="dash"/>
            <a:miter lim="800000"/>
            <a:headEnd/>
            <a:tailEnd/>
          </a:ln>
        </p:spPr>
        <p:txBody>
          <a:bodyPr wrap="none" anchor="ct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endParaRPr lang="en-US" altLang="en-US"/>
          </a:p>
        </p:txBody>
      </p:sp>
      <p:sp>
        <p:nvSpPr>
          <p:cNvPr id="16" name="Rectangle 39"/>
          <p:cNvSpPr>
            <a:spLocks noChangeArrowheads="1"/>
          </p:cNvSpPr>
          <p:nvPr/>
        </p:nvSpPr>
        <p:spPr bwMode="auto">
          <a:xfrm>
            <a:off x="6412394" y="4420742"/>
            <a:ext cx="593725" cy="349250"/>
          </a:xfrm>
          <a:prstGeom prst="rect">
            <a:avLst/>
          </a:prstGeom>
          <a:solidFill>
            <a:srgbClr val="0EDA03"/>
          </a:solidFill>
          <a:ln w="9525">
            <a:solidFill>
              <a:schemeClr val="tx1"/>
            </a:solidFill>
            <a:miter lim="800000"/>
            <a:headEnd/>
            <a:tailEnd/>
          </a:ln>
        </p:spPr>
        <p:txBody>
          <a:bodyPr wrap="none" anchor="ct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endParaRPr lang="en-US" altLang="en-US"/>
          </a:p>
        </p:txBody>
      </p:sp>
      <p:cxnSp>
        <p:nvCxnSpPr>
          <p:cNvPr id="17" name="Straight Arrow Connector 37"/>
          <p:cNvCxnSpPr>
            <a:cxnSpLocks noChangeShapeType="1"/>
          </p:cNvCxnSpPr>
          <p:nvPr/>
        </p:nvCxnSpPr>
        <p:spPr bwMode="auto">
          <a:xfrm rot="5400000" flipH="1" flipV="1">
            <a:off x="4229582" y="5381180"/>
            <a:ext cx="873125" cy="3175"/>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8" name="Straight Arrow Connector 38"/>
          <p:cNvCxnSpPr>
            <a:cxnSpLocks noChangeShapeType="1"/>
          </p:cNvCxnSpPr>
          <p:nvPr/>
        </p:nvCxnSpPr>
        <p:spPr bwMode="auto">
          <a:xfrm rot="16200000" flipH="1">
            <a:off x="7025169" y="4195317"/>
            <a:ext cx="873125" cy="3175"/>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graphicFrame>
        <p:nvGraphicFramePr>
          <p:cNvPr id="19" name="Object 4"/>
          <p:cNvGraphicFramePr>
            <a:graphicFrameLocks noChangeAspect="1"/>
          </p:cNvGraphicFramePr>
          <p:nvPr/>
        </p:nvGraphicFramePr>
        <p:xfrm>
          <a:off x="7677632" y="4446142"/>
          <a:ext cx="1309687" cy="230188"/>
        </p:xfrm>
        <a:graphic>
          <a:graphicData uri="http://schemas.openxmlformats.org/presentationml/2006/ole">
            <mc:AlternateContent xmlns:mc="http://schemas.openxmlformats.org/markup-compatibility/2006">
              <mc:Choice xmlns:v="urn:schemas-microsoft-com:vml" Requires="v">
                <p:oleObj spid="_x0000_s4189" name="Equation" r:id="rId7" imgW="1155700" imgH="203200" progId="Equation.DSMT4">
                  <p:embed/>
                </p:oleObj>
              </mc:Choice>
              <mc:Fallback>
                <p:oleObj name="Equation" r:id="rId7" imgW="1155700" imgH="203200" progId="Equation.DSMT4">
                  <p:embed/>
                  <p:pic>
                    <p:nvPicPr>
                      <p:cNvPr id="19"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677632" y="4446142"/>
                        <a:ext cx="1309687" cy="230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cxnSp>
        <p:nvCxnSpPr>
          <p:cNvPr id="20" name="Straight Connector 42"/>
          <p:cNvCxnSpPr>
            <a:cxnSpLocks noChangeShapeType="1"/>
          </p:cNvCxnSpPr>
          <p:nvPr/>
        </p:nvCxnSpPr>
        <p:spPr bwMode="auto">
          <a:xfrm>
            <a:off x="6244119" y="4598542"/>
            <a:ext cx="1371600" cy="1588"/>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cxnSp>
      <p:graphicFrame>
        <p:nvGraphicFramePr>
          <p:cNvPr id="21" name="Object 5"/>
          <p:cNvGraphicFramePr>
            <a:graphicFrameLocks noChangeAspect="1"/>
          </p:cNvGraphicFramePr>
          <p:nvPr/>
        </p:nvGraphicFramePr>
        <p:xfrm>
          <a:off x="7668107" y="3536505"/>
          <a:ext cx="1379537" cy="374650"/>
        </p:xfrm>
        <a:graphic>
          <a:graphicData uri="http://schemas.openxmlformats.org/presentationml/2006/ole">
            <mc:AlternateContent xmlns:mc="http://schemas.openxmlformats.org/markup-compatibility/2006">
              <mc:Choice xmlns:v="urn:schemas-microsoft-com:vml" Requires="v">
                <p:oleObj spid="_x0000_s4190" name="Equation" r:id="rId9" imgW="1219200" imgH="330200" progId="Equation.DSMT4">
                  <p:embed/>
                </p:oleObj>
              </mc:Choice>
              <mc:Fallback>
                <p:oleObj name="Equation" r:id="rId9" imgW="1219200" imgH="330200" progId="Equation.DSMT4">
                  <p:embed/>
                  <p:pic>
                    <p:nvPicPr>
                      <p:cNvPr id="21" name="Object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668107" y="3536505"/>
                        <a:ext cx="1379537" cy="374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cxnSp>
        <p:nvCxnSpPr>
          <p:cNvPr id="22" name="Straight Connector 46"/>
          <p:cNvCxnSpPr>
            <a:cxnSpLocks noChangeShapeType="1"/>
          </p:cNvCxnSpPr>
          <p:nvPr/>
        </p:nvCxnSpPr>
        <p:spPr bwMode="auto">
          <a:xfrm>
            <a:off x="6244119" y="3760342"/>
            <a:ext cx="1371600" cy="1588"/>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cxnSp>
      <p:cxnSp>
        <p:nvCxnSpPr>
          <p:cNvPr id="23" name="Straight Connector 47"/>
          <p:cNvCxnSpPr>
            <a:cxnSpLocks noChangeShapeType="1"/>
          </p:cNvCxnSpPr>
          <p:nvPr/>
        </p:nvCxnSpPr>
        <p:spPr bwMode="auto">
          <a:xfrm>
            <a:off x="4567719" y="5816155"/>
            <a:ext cx="1371600" cy="1587"/>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cxnSp>
      <p:graphicFrame>
        <p:nvGraphicFramePr>
          <p:cNvPr id="24" name="Object 6"/>
          <p:cNvGraphicFramePr>
            <a:graphicFrameLocks noChangeAspect="1"/>
          </p:cNvGraphicFramePr>
          <p:nvPr/>
        </p:nvGraphicFramePr>
        <p:xfrm>
          <a:off x="6015519" y="5739955"/>
          <a:ext cx="1524000" cy="230187"/>
        </p:xfrm>
        <a:graphic>
          <a:graphicData uri="http://schemas.openxmlformats.org/presentationml/2006/ole">
            <mc:AlternateContent xmlns:mc="http://schemas.openxmlformats.org/markup-compatibility/2006">
              <mc:Choice xmlns:v="urn:schemas-microsoft-com:vml" Requires="v">
                <p:oleObj spid="_x0000_s4191" name="Equation" r:id="rId11" imgW="1346200" imgH="203200" progId="Equation.DSMT4">
                  <p:embed/>
                </p:oleObj>
              </mc:Choice>
              <mc:Fallback>
                <p:oleObj name="Equation" r:id="rId11" imgW="1346200" imgH="203200" progId="Equation.DSMT4">
                  <p:embed/>
                  <p:pic>
                    <p:nvPicPr>
                      <p:cNvPr id="24" name="Object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015519" y="5739955"/>
                        <a:ext cx="1524000" cy="2301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graphicFrame>
        <p:nvGraphicFramePr>
          <p:cNvPr id="25" name="Object 7"/>
          <p:cNvGraphicFramePr>
            <a:graphicFrameLocks noChangeAspect="1"/>
          </p:cNvGraphicFramePr>
          <p:nvPr/>
        </p:nvGraphicFramePr>
        <p:xfrm>
          <a:off x="3050069" y="4750942"/>
          <a:ext cx="1365250" cy="374650"/>
        </p:xfrm>
        <a:graphic>
          <a:graphicData uri="http://schemas.openxmlformats.org/presentationml/2006/ole">
            <mc:AlternateContent xmlns:mc="http://schemas.openxmlformats.org/markup-compatibility/2006">
              <mc:Choice xmlns:v="urn:schemas-microsoft-com:vml" Requires="v">
                <p:oleObj spid="_x0000_s4192" name="Equation" r:id="rId13" imgW="1206500" imgH="330200" progId="Equation.DSMT4">
                  <p:embed/>
                </p:oleObj>
              </mc:Choice>
              <mc:Fallback>
                <p:oleObj name="Equation" r:id="rId13" imgW="1206500" imgH="330200" progId="Equation.DSMT4">
                  <p:embed/>
                  <p:pic>
                    <p:nvPicPr>
                      <p:cNvPr id="25" name="Object 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050069" y="4750942"/>
                        <a:ext cx="1365250" cy="374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cxnSp>
        <p:nvCxnSpPr>
          <p:cNvPr id="26" name="Straight Connector 50"/>
          <p:cNvCxnSpPr>
            <a:cxnSpLocks noChangeShapeType="1"/>
          </p:cNvCxnSpPr>
          <p:nvPr/>
        </p:nvCxnSpPr>
        <p:spPr bwMode="auto">
          <a:xfrm>
            <a:off x="4415319" y="4979542"/>
            <a:ext cx="1371600" cy="1588"/>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cxnSp>
      <p:graphicFrame>
        <p:nvGraphicFramePr>
          <p:cNvPr id="27" name="Object 8"/>
          <p:cNvGraphicFramePr>
            <a:graphicFrameLocks noChangeAspect="1"/>
          </p:cNvGraphicFramePr>
          <p:nvPr/>
        </p:nvGraphicFramePr>
        <p:xfrm>
          <a:off x="4423257" y="5304980"/>
          <a:ext cx="144462" cy="187325"/>
        </p:xfrm>
        <a:graphic>
          <a:graphicData uri="http://schemas.openxmlformats.org/presentationml/2006/ole">
            <mc:AlternateContent xmlns:mc="http://schemas.openxmlformats.org/markup-compatibility/2006">
              <mc:Choice xmlns:v="urn:schemas-microsoft-com:vml" Requires="v">
                <p:oleObj spid="_x0000_s4193" name="Equation" r:id="rId15" imgW="127000" imgH="165100" progId="Equation.DSMT4">
                  <p:embed/>
                </p:oleObj>
              </mc:Choice>
              <mc:Fallback>
                <p:oleObj name="Equation" r:id="rId15" imgW="127000" imgH="165100" progId="Equation.DSMT4">
                  <p:embed/>
                  <p:pic>
                    <p:nvPicPr>
                      <p:cNvPr id="27" name="Object 8"/>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423257" y="5304980"/>
                        <a:ext cx="144462" cy="187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graphicFrame>
        <p:nvGraphicFramePr>
          <p:cNvPr id="28" name="Object 9"/>
          <p:cNvGraphicFramePr>
            <a:graphicFrameLocks noChangeAspect="1"/>
          </p:cNvGraphicFramePr>
          <p:nvPr/>
        </p:nvGraphicFramePr>
        <p:xfrm>
          <a:off x="7539519" y="4065142"/>
          <a:ext cx="144463" cy="187325"/>
        </p:xfrm>
        <a:graphic>
          <a:graphicData uri="http://schemas.openxmlformats.org/presentationml/2006/ole">
            <mc:AlternateContent xmlns:mc="http://schemas.openxmlformats.org/markup-compatibility/2006">
              <mc:Choice xmlns:v="urn:schemas-microsoft-com:vml" Requires="v">
                <p:oleObj spid="_x0000_s4194" name="Equation" r:id="rId17" imgW="127000" imgH="165100" progId="Equation.DSMT4">
                  <p:embed/>
                </p:oleObj>
              </mc:Choice>
              <mc:Fallback>
                <p:oleObj name="Equation" r:id="rId17" imgW="127000" imgH="165100" progId="Equation.DSMT4">
                  <p:embed/>
                  <p:pic>
                    <p:nvPicPr>
                      <p:cNvPr id="28" name="Object 9"/>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7539519" y="4065142"/>
                        <a:ext cx="144463" cy="187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graphicFrame>
        <p:nvGraphicFramePr>
          <p:cNvPr id="29" name="Object 10"/>
          <p:cNvGraphicFramePr>
            <a:graphicFrameLocks noChangeAspect="1"/>
          </p:cNvGraphicFramePr>
          <p:nvPr/>
        </p:nvGraphicFramePr>
        <p:xfrm>
          <a:off x="3737457" y="5654230"/>
          <a:ext cx="731837" cy="403225"/>
        </p:xfrm>
        <a:graphic>
          <a:graphicData uri="http://schemas.openxmlformats.org/presentationml/2006/ole">
            <mc:AlternateContent xmlns:mc="http://schemas.openxmlformats.org/markup-compatibility/2006">
              <mc:Choice xmlns:v="urn:schemas-microsoft-com:vml" Requires="v">
                <p:oleObj spid="_x0000_s4195" name="Equation" r:id="rId19" imgW="647700" imgH="355600" progId="Equation.DSMT4">
                  <p:embed/>
                </p:oleObj>
              </mc:Choice>
              <mc:Fallback>
                <p:oleObj name="Equation" r:id="rId19" imgW="647700" imgH="355600" progId="Equation.DSMT4">
                  <p:embed/>
                  <p:pic>
                    <p:nvPicPr>
                      <p:cNvPr id="29" name="Object 10"/>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3737457" y="5654230"/>
                        <a:ext cx="731837" cy="403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graphicFrame>
        <p:nvGraphicFramePr>
          <p:cNvPr id="30" name="Object 11"/>
          <p:cNvGraphicFramePr>
            <a:graphicFrameLocks noChangeAspect="1"/>
          </p:cNvGraphicFramePr>
          <p:nvPr/>
        </p:nvGraphicFramePr>
        <p:xfrm>
          <a:off x="5482119" y="3531742"/>
          <a:ext cx="731838" cy="403225"/>
        </p:xfrm>
        <a:graphic>
          <a:graphicData uri="http://schemas.openxmlformats.org/presentationml/2006/ole">
            <mc:AlternateContent xmlns:mc="http://schemas.openxmlformats.org/markup-compatibility/2006">
              <mc:Choice xmlns:v="urn:schemas-microsoft-com:vml" Requires="v">
                <p:oleObj spid="_x0000_s4196" name="Equation" r:id="rId21" imgW="647700" imgH="355600" progId="Equation.DSMT4">
                  <p:embed/>
                </p:oleObj>
              </mc:Choice>
              <mc:Fallback>
                <p:oleObj name="Equation" r:id="rId21" imgW="647700" imgH="355600" progId="Equation.DSMT4">
                  <p:embed/>
                  <p:pic>
                    <p:nvPicPr>
                      <p:cNvPr id="30" name="Object 11"/>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5482119" y="3531742"/>
                        <a:ext cx="731838" cy="403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sp>
        <p:nvSpPr>
          <p:cNvPr id="31" name="Text Box 16"/>
          <p:cNvSpPr txBox="1">
            <a:spLocks noChangeArrowheads="1"/>
          </p:cNvSpPr>
          <p:nvPr/>
        </p:nvSpPr>
        <p:spPr bwMode="auto">
          <a:xfrm>
            <a:off x="452919" y="1245742"/>
            <a:ext cx="441960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r>
              <a:rPr lang="en-US" altLang="en-US" sz="1400" dirty="0">
                <a:latin typeface="Palatino Linotype" charset="0"/>
                <a:ea typeface="Palatino Linotype" charset="0"/>
                <a:cs typeface="Palatino Linotype" charset="0"/>
              </a:rPr>
              <a:t>There are two things to notice at the outset.  </a:t>
            </a:r>
          </a:p>
          <a:p>
            <a:endParaRPr lang="en-US" altLang="en-US" sz="1400" dirty="0">
              <a:latin typeface="Palatino Linotype" charset="0"/>
              <a:ea typeface="Palatino Linotype" charset="0"/>
              <a:cs typeface="Palatino Linotype" charset="0"/>
            </a:endParaRPr>
          </a:p>
          <a:p>
            <a:r>
              <a:rPr lang="en-US" altLang="en-US" sz="1400" dirty="0">
                <a:latin typeface="Palatino Linotype" charset="0"/>
                <a:ea typeface="Palatino Linotype" charset="0"/>
                <a:cs typeface="Palatino Linotype" charset="0"/>
              </a:rPr>
              <a:t>First, there are TWO bodies moving with the same velocity magnitude and displacing the same net distance (though one is moving downward and the other upward).  </a:t>
            </a:r>
          </a:p>
        </p:txBody>
      </p:sp>
    </p:spTree>
    <p:extLst>
      <p:ext uri="{BB962C8B-B14F-4D97-AF65-F5344CB8AC3E}">
        <p14:creationId xmlns:p14="http://schemas.microsoft.com/office/powerpoint/2010/main" val="13450827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Insane Energy Problem </a:t>
            </a:r>
            <a:br>
              <a:rPr lang="en-US" dirty="0"/>
            </a:br>
            <a:r>
              <a:rPr lang="en-US" sz="2700" dirty="0"/>
              <a:t>aka “Another Problem from Hell”</a:t>
            </a:r>
          </a:p>
        </p:txBody>
      </p:sp>
      <p:grpSp>
        <p:nvGrpSpPr>
          <p:cNvPr id="49" name="Group 48"/>
          <p:cNvGrpSpPr>
            <a:grpSpLocks noChangeAspect="1"/>
          </p:cNvGrpSpPr>
          <p:nvPr/>
        </p:nvGrpSpPr>
        <p:grpSpPr>
          <a:xfrm>
            <a:off x="644359" y="1459692"/>
            <a:ext cx="7722401" cy="2734733"/>
            <a:chOff x="38100" y="381000"/>
            <a:chExt cx="9898063" cy="3505200"/>
          </a:xfrm>
        </p:grpSpPr>
        <p:sp>
          <p:nvSpPr>
            <p:cNvPr id="4" name="Line 2"/>
            <p:cNvSpPr>
              <a:spLocks noChangeShapeType="1"/>
            </p:cNvSpPr>
            <p:nvPr/>
          </p:nvSpPr>
          <p:spPr bwMode="auto">
            <a:xfrm>
              <a:off x="747713" y="685800"/>
              <a:ext cx="2889250" cy="195897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 name="Line 3"/>
            <p:cNvSpPr>
              <a:spLocks noChangeShapeType="1"/>
            </p:cNvSpPr>
            <p:nvPr/>
          </p:nvSpPr>
          <p:spPr bwMode="auto">
            <a:xfrm>
              <a:off x="230188" y="2644775"/>
              <a:ext cx="6754812"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 name="Oval 5"/>
            <p:cNvSpPr>
              <a:spLocks noChangeArrowheads="1"/>
            </p:cNvSpPr>
            <p:nvPr/>
          </p:nvSpPr>
          <p:spPr bwMode="auto">
            <a:xfrm>
              <a:off x="3349625" y="1214438"/>
              <a:ext cx="1430338" cy="1430337"/>
            </a:xfrm>
            <a:prstGeom prst="ellipse">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3200">
                  <a:solidFill>
                    <a:srgbClr val="000000"/>
                  </a:solidFill>
                  <a:latin typeface="Gill Sans" charset="0"/>
                  <a:ea typeface="ＭＳ Ｐゴシック" charset="-128"/>
                  <a:sym typeface="Gill Sans" charset="0"/>
                </a:defRPr>
              </a:lvl1pPr>
              <a:lvl2pPr marL="742950" indent="-285750" eaLnBrk="0" hangingPunct="0">
                <a:defRPr sz="3200">
                  <a:solidFill>
                    <a:srgbClr val="000000"/>
                  </a:solidFill>
                  <a:latin typeface="Gill Sans" charset="0"/>
                  <a:ea typeface="ＭＳ Ｐゴシック" charset="-128"/>
                  <a:sym typeface="Gill Sans" charset="0"/>
                </a:defRPr>
              </a:lvl2pPr>
              <a:lvl3pPr marL="1143000" indent="-228600" eaLnBrk="0" hangingPunct="0">
                <a:defRPr sz="3200">
                  <a:solidFill>
                    <a:srgbClr val="000000"/>
                  </a:solidFill>
                  <a:latin typeface="Gill Sans" charset="0"/>
                  <a:ea typeface="ＭＳ Ｐゴシック" charset="-128"/>
                  <a:sym typeface="Gill Sans" charset="0"/>
                </a:defRPr>
              </a:lvl3pPr>
              <a:lvl4pPr marL="1600200" indent="-228600" eaLnBrk="0" hangingPunct="0">
                <a:defRPr sz="3200">
                  <a:solidFill>
                    <a:srgbClr val="000000"/>
                  </a:solidFill>
                  <a:latin typeface="Gill Sans" charset="0"/>
                  <a:ea typeface="ＭＳ Ｐゴシック" charset="-128"/>
                  <a:sym typeface="Gill Sans" charset="0"/>
                </a:defRPr>
              </a:lvl4pPr>
              <a:lvl5pPr marL="2057400" indent="-228600" eaLnBrk="0" hangingPunct="0">
                <a:defRPr sz="3200">
                  <a:solidFill>
                    <a:srgbClr val="000000"/>
                  </a:solidFill>
                  <a:latin typeface="Gill Sans" charset="0"/>
                  <a:ea typeface="ＭＳ Ｐゴシック" charset="-128"/>
                  <a:sym typeface="Gill Sans" charset="0"/>
                </a:defRPr>
              </a:lvl5pPr>
              <a:lvl6pPr marL="2514600" indent="-228600" algn="ctr" eaLnBrk="0" fontAlgn="base" hangingPunct="0">
                <a:spcBef>
                  <a:spcPct val="0"/>
                </a:spcBef>
                <a:spcAft>
                  <a:spcPct val="0"/>
                </a:spcAft>
                <a:defRPr sz="3200">
                  <a:solidFill>
                    <a:srgbClr val="000000"/>
                  </a:solidFill>
                  <a:latin typeface="Gill Sans" charset="0"/>
                  <a:ea typeface="ＭＳ Ｐゴシック" charset="-128"/>
                  <a:sym typeface="Gill Sans" charset="0"/>
                </a:defRPr>
              </a:lvl6pPr>
              <a:lvl7pPr marL="2971800" indent="-228600" algn="ctr" eaLnBrk="0" fontAlgn="base" hangingPunct="0">
                <a:spcBef>
                  <a:spcPct val="0"/>
                </a:spcBef>
                <a:spcAft>
                  <a:spcPct val="0"/>
                </a:spcAft>
                <a:defRPr sz="3200">
                  <a:solidFill>
                    <a:srgbClr val="000000"/>
                  </a:solidFill>
                  <a:latin typeface="Gill Sans" charset="0"/>
                  <a:ea typeface="ＭＳ Ｐゴシック" charset="-128"/>
                  <a:sym typeface="Gill Sans" charset="0"/>
                </a:defRPr>
              </a:lvl7pPr>
              <a:lvl8pPr marL="3429000" indent="-228600" algn="ctr" eaLnBrk="0" fontAlgn="base" hangingPunct="0">
                <a:spcBef>
                  <a:spcPct val="0"/>
                </a:spcBef>
                <a:spcAft>
                  <a:spcPct val="0"/>
                </a:spcAft>
                <a:defRPr sz="3200">
                  <a:solidFill>
                    <a:srgbClr val="000000"/>
                  </a:solidFill>
                  <a:latin typeface="Gill Sans" charset="0"/>
                  <a:ea typeface="ＭＳ Ｐゴシック" charset="-128"/>
                  <a:sym typeface="Gill Sans" charset="0"/>
                </a:defRPr>
              </a:lvl8pPr>
              <a:lvl9pPr marL="3886200" indent="-228600" algn="ctr" eaLnBrk="0" fontAlgn="base" hangingPunct="0">
                <a:spcBef>
                  <a:spcPct val="0"/>
                </a:spcBef>
                <a:spcAft>
                  <a:spcPct val="0"/>
                </a:spcAft>
                <a:defRPr sz="3200">
                  <a:solidFill>
                    <a:srgbClr val="000000"/>
                  </a:solidFill>
                  <a:latin typeface="Gill Sans" charset="0"/>
                  <a:ea typeface="ＭＳ Ｐゴシック" charset="-128"/>
                  <a:sym typeface="Gill Sans" charset="0"/>
                </a:defRPr>
              </a:lvl9pPr>
            </a:lstStyle>
            <a:p>
              <a:pPr eaLnBrk="1" hangingPunct="1"/>
              <a:endParaRPr lang="en-US" altLang="en-US"/>
            </a:p>
          </p:txBody>
        </p:sp>
        <p:sp>
          <p:nvSpPr>
            <p:cNvPr id="7" name="Line 6"/>
            <p:cNvSpPr>
              <a:spLocks noChangeShapeType="1"/>
            </p:cNvSpPr>
            <p:nvPr/>
          </p:nvSpPr>
          <p:spPr bwMode="auto">
            <a:xfrm>
              <a:off x="6954838" y="2644775"/>
              <a:ext cx="2760662"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8" name="Group 10"/>
            <p:cNvGrpSpPr>
              <a:grpSpLocks/>
            </p:cNvGrpSpPr>
            <p:nvPr/>
          </p:nvGrpSpPr>
          <p:grpSpPr bwMode="auto">
            <a:xfrm>
              <a:off x="8585200" y="1900238"/>
              <a:ext cx="1081088" cy="658812"/>
              <a:chOff x="5184" y="1343"/>
              <a:chExt cx="605" cy="369"/>
            </a:xfrm>
          </p:grpSpPr>
          <p:sp>
            <p:nvSpPr>
              <p:cNvPr id="9" name="Line 11"/>
              <p:cNvSpPr>
                <a:spLocks noChangeShapeType="1"/>
              </p:cNvSpPr>
              <p:nvPr/>
            </p:nvSpPr>
            <p:spPr bwMode="auto">
              <a:xfrm rot="10800000" flipH="1">
                <a:off x="5192" y="1416"/>
                <a:ext cx="104" cy="176"/>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 name="Line 12"/>
              <p:cNvSpPr>
                <a:spLocks noChangeShapeType="1"/>
              </p:cNvSpPr>
              <p:nvPr/>
            </p:nvSpPr>
            <p:spPr bwMode="auto">
              <a:xfrm rot="10800000">
                <a:off x="5285" y="1418"/>
                <a:ext cx="104" cy="174"/>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 name="Line 13"/>
              <p:cNvSpPr>
                <a:spLocks noChangeShapeType="1"/>
              </p:cNvSpPr>
              <p:nvPr/>
            </p:nvSpPr>
            <p:spPr bwMode="auto">
              <a:xfrm rot="10800000" flipH="1">
                <a:off x="5384" y="1424"/>
                <a:ext cx="104" cy="176"/>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 name="Line 14"/>
              <p:cNvSpPr>
                <a:spLocks noChangeShapeType="1"/>
              </p:cNvSpPr>
              <p:nvPr/>
            </p:nvSpPr>
            <p:spPr bwMode="auto">
              <a:xfrm rot="10800000">
                <a:off x="5485" y="1418"/>
                <a:ext cx="104" cy="174"/>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 name="Line 15"/>
              <p:cNvSpPr>
                <a:spLocks noChangeShapeType="1"/>
              </p:cNvSpPr>
              <p:nvPr/>
            </p:nvSpPr>
            <p:spPr bwMode="auto">
              <a:xfrm rot="10800000" flipH="1">
                <a:off x="5184" y="1343"/>
                <a:ext cx="0" cy="369"/>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 name="Line 16"/>
              <p:cNvSpPr>
                <a:spLocks noChangeShapeType="1"/>
              </p:cNvSpPr>
              <p:nvPr/>
            </p:nvSpPr>
            <p:spPr bwMode="auto">
              <a:xfrm rot="10800000" flipH="1">
                <a:off x="5584" y="1424"/>
                <a:ext cx="104" cy="176"/>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 name="Line 17"/>
              <p:cNvSpPr>
                <a:spLocks noChangeShapeType="1"/>
              </p:cNvSpPr>
              <p:nvPr/>
            </p:nvSpPr>
            <p:spPr bwMode="auto">
              <a:xfrm rot="10800000">
                <a:off x="5685" y="1418"/>
                <a:ext cx="104" cy="174"/>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6" name="Line 18"/>
            <p:cNvSpPr>
              <a:spLocks noChangeShapeType="1"/>
            </p:cNvSpPr>
            <p:nvPr/>
          </p:nvSpPr>
          <p:spPr bwMode="auto">
            <a:xfrm rot="10800000" flipH="1">
              <a:off x="6985000" y="2743200"/>
              <a:ext cx="0" cy="9747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 name="Line 20"/>
            <p:cNvSpPr>
              <a:spLocks noChangeShapeType="1"/>
            </p:cNvSpPr>
            <p:nvPr/>
          </p:nvSpPr>
          <p:spPr bwMode="auto">
            <a:xfrm>
              <a:off x="388938" y="900113"/>
              <a:ext cx="58737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 name="Rectangle 21"/>
            <p:cNvSpPr>
              <a:spLocks noChangeArrowheads="1"/>
            </p:cNvSpPr>
            <p:nvPr/>
          </p:nvSpPr>
          <p:spPr bwMode="auto">
            <a:xfrm rot="1986680">
              <a:off x="1084263" y="806450"/>
              <a:ext cx="87312" cy="104775"/>
            </a:xfrm>
            <a:prstGeom prst="rect">
              <a:avLst/>
            </a:prstGeom>
            <a:solidFill>
              <a:schemeClr val="accent1"/>
            </a:solidFill>
            <a:ln w="25400">
              <a:solidFill>
                <a:schemeClr val="tx1"/>
              </a:solidFill>
              <a:miter lim="800000"/>
              <a:headEnd/>
              <a:tailEnd/>
            </a:ln>
          </p:spPr>
          <p:txBody>
            <a:bodyPr/>
            <a:lstStyle>
              <a:lvl1pPr eaLnBrk="0" hangingPunct="0">
                <a:defRPr sz="3200">
                  <a:solidFill>
                    <a:srgbClr val="000000"/>
                  </a:solidFill>
                  <a:latin typeface="Gill Sans" charset="0"/>
                  <a:ea typeface="ＭＳ Ｐゴシック" charset="-128"/>
                  <a:sym typeface="Gill Sans" charset="0"/>
                </a:defRPr>
              </a:lvl1pPr>
              <a:lvl2pPr marL="742950" indent="-285750" eaLnBrk="0" hangingPunct="0">
                <a:defRPr sz="3200">
                  <a:solidFill>
                    <a:srgbClr val="000000"/>
                  </a:solidFill>
                  <a:latin typeface="Gill Sans" charset="0"/>
                  <a:ea typeface="ＭＳ Ｐゴシック" charset="-128"/>
                  <a:sym typeface="Gill Sans" charset="0"/>
                </a:defRPr>
              </a:lvl2pPr>
              <a:lvl3pPr marL="1143000" indent="-228600" eaLnBrk="0" hangingPunct="0">
                <a:defRPr sz="3200">
                  <a:solidFill>
                    <a:srgbClr val="000000"/>
                  </a:solidFill>
                  <a:latin typeface="Gill Sans" charset="0"/>
                  <a:ea typeface="ＭＳ Ｐゴシック" charset="-128"/>
                  <a:sym typeface="Gill Sans" charset="0"/>
                </a:defRPr>
              </a:lvl3pPr>
              <a:lvl4pPr marL="1600200" indent="-228600" eaLnBrk="0" hangingPunct="0">
                <a:defRPr sz="3200">
                  <a:solidFill>
                    <a:srgbClr val="000000"/>
                  </a:solidFill>
                  <a:latin typeface="Gill Sans" charset="0"/>
                  <a:ea typeface="ＭＳ Ｐゴシック" charset="-128"/>
                  <a:sym typeface="Gill Sans" charset="0"/>
                </a:defRPr>
              </a:lvl4pPr>
              <a:lvl5pPr marL="2057400" indent="-228600" eaLnBrk="0" hangingPunct="0">
                <a:defRPr sz="3200">
                  <a:solidFill>
                    <a:srgbClr val="000000"/>
                  </a:solidFill>
                  <a:latin typeface="Gill Sans" charset="0"/>
                  <a:ea typeface="ＭＳ Ｐゴシック" charset="-128"/>
                  <a:sym typeface="Gill Sans" charset="0"/>
                </a:defRPr>
              </a:lvl5pPr>
              <a:lvl6pPr marL="2514600" indent="-228600" algn="ctr" eaLnBrk="0" fontAlgn="base" hangingPunct="0">
                <a:spcBef>
                  <a:spcPct val="0"/>
                </a:spcBef>
                <a:spcAft>
                  <a:spcPct val="0"/>
                </a:spcAft>
                <a:defRPr sz="3200">
                  <a:solidFill>
                    <a:srgbClr val="000000"/>
                  </a:solidFill>
                  <a:latin typeface="Gill Sans" charset="0"/>
                  <a:ea typeface="ＭＳ Ｐゴシック" charset="-128"/>
                  <a:sym typeface="Gill Sans" charset="0"/>
                </a:defRPr>
              </a:lvl6pPr>
              <a:lvl7pPr marL="2971800" indent="-228600" algn="ctr" eaLnBrk="0" fontAlgn="base" hangingPunct="0">
                <a:spcBef>
                  <a:spcPct val="0"/>
                </a:spcBef>
                <a:spcAft>
                  <a:spcPct val="0"/>
                </a:spcAft>
                <a:defRPr sz="3200">
                  <a:solidFill>
                    <a:srgbClr val="000000"/>
                  </a:solidFill>
                  <a:latin typeface="Gill Sans" charset="0"/>
                  <a:ea typeface="ＭＳ Ｐゴシック" charset="-128"/>
                  <a:sym typeface="Gill Sans" charset="0"/>
                </a:defRPr>
              </a:lvl7pPr>
              <a:lvl8pPr marL="3429000" indent="-228600" algn="ctr" eaLnBrk="0" fontAlgn="base" hangingPunct="0">
                <a:spcBef>
                  <a:spcPct val="0"/>
                </a:spcBef>
                <a:spcAft>
                  <a:spcPct val="0"/>
                </a:spcAft>
                <a:defRPr sz="3200">
                  <a:solidFill>
                    <a:srgbClr val="000000"/>
                  </a:solidFill>
                  <a:latin typeface="Gill Sans" charset="0"/>
                  <a:ea typeface="ＭＳ Ｐゴシック" charset="-128"/>
                  <a:sym typeface="Gill Sans" charset="0"/>
                </a:defRPr>
              </a:lvl8pPr>
              <a:lvl9pPr marL="3886200" indent="-228600" algn="ctr" eaLnBrk="0" fontAlgn="base" hangingPunct="0">
                <a:spcBef>
                  <a:spcPct val="0"/>
                </a:spcBef>
                <a:spcAft>
                  <a:spcPct val="0"/>
                </a:spcAft>
                <a:defRPr sz="3200">
                  <a:solidFill>
                    <a:srgbClr val="000000"/>
                  </a:solidFill>
                  <a:latin typeface="Gill Sans" charset="0"/>
                  <a:ea typeface="ＭＳ Ｐゴシック" charset="-128"/>
                  <a:sym typeface="Gill Sans" charset="0"/>
                </a:defRPr>
              </a:lvl9pPr>
            </a:lstStyle>
            <a:p>
              <a:pPr eaLnBrk="1" hangingPunct="1"/>
              <a:endParaRPr lang="en-US" altLang="en-US"/>
            </a:p>
          </p:txBody>
        </p:sp>
        <p:sp>
          <p:nvSpPr>
            <p:cNvPr id="19" name="Line 22"/>
            <p:cNvSpPr>
              <a:spLocks noChangeShapeType="1"/>
            </p:cNvSpPr>
            <p:nvPr/>
          </p:nvSpPr>
          <p:spPr bwMode="auto">
            <a:xfrm>
              <a:off x="646113" y="912813"/>
              <a:ext cx="14287" cy="1746250"/>
            </a:xfrm>
            <a:prstGeom prst="line">
              <a:avLst/>
            </a:prstGeom>
            <a:noFill/>
            <a:ln w="9525">
              <a:solidFill>
                <a:schemeClr val="tx1"/>
              </a:solidFill>
              <a:round/>
              <a:headEnd type="stealth" w="med" len="med"/>
              <a:tailEnd/>
            </a:ln>
            <a:extLst>
              <a:ext uri="{909E8E84-426E-40DD-AFC4-6F175D3DCCD1}">
                <a14:hiddenFill xmlns:a14="http://schemas.microsoft.com/office/drawing/2010/main">
                  <a:noFill/>
                </a14:hiddenFill>
              </a:ext>
            </a:extLst>
          </p:spPr>
          <p:txBody>
            <a:bodyPr/>
            <a:lstStyle/>
            <a:p>
              <a:endParaRPr lang="en-US"/>
            </a:p>
          </p:txBody>
        </p:sp>
        <p:sp>
          <p:nvSpPr>
            <p:cNvPr id="20" name="Line 24"/>
            <p:cNvSpPr>
              <a:spLocks noChangeShapeType="1"/>
            </p:cNvSpPr>
            <p:nvPr/>
          </p:nvSpPr>
          <p:spPr bwMode="auto">
            <a:xfrm flipH="1">
              <a:off x="4079875" y="1414463"/>
              <a:ext cx="471488" cy="587375"/>
            </a:xfrm>
            <a:prstGeom prst="line">
              <a:avLst/>
            </a:prstGeom>
            <a:noFill/>
            <a:ln w="9525">
              <a:solidFill>
                <a:schemeClr val="tx1"/>
              </a:solidFill>
              <a:round/>
              <a:headEnd type="stealth" w="med" len="med"/>
              <a:tailEnd/>
            </a:ln>
            <a:extLst>
              <a:ext uri="{909E8E84-426E-40DD-AFC4-6F175D3DCCD1}">
                <a14:hiddenFill xmlns:a14="http://schemas.microsoft.com/office/drawing/2010/main">
                  <a:noFill/>
                </a14:hiddenFill>
              </a:ext>
            </a:extLst>
          </p:spPr>
          <p:txBody>
            <a:bodyPr/>
            <a:lstStyle/>
            <a:p>
              <a:endParaRPr lang="en-US"/>
            </a:p>
          </p:txBody>
        </p:sp>
        <p:sp>
          <p:nvSpPr>
            <p:cNvPr id="21" name="Line 26"/>
            <p:cNvSpPr>
              <a:spLocks noChangeShapeType="1"/>
            </p:cNvSpPr>
            <p:nvPr/>
          </p:nvSpPr>
          <p:spPr bwMode="auto">
            <a:xfrm rot="10800000" flipH="1">
              <a:off x="8356600" y="2743200"/>
              <a:ext cx="0" cy="9747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22" name="Object 2"/>
            <p:cNvGraphicFramePr>
              <a:graphicFrameLocks noChangeAspect="1"/>
            </p:cNvGraphicFramePr>
            <p:nvPr/>
          </p:nvGraphicFramePr>
          <p:xfrm>
            <a:off x="4308475" y="1730375"/>
            <a:ext cx="1152525" cy="314325"/>
          </p:xfrm>
          <a:graphic>
            <a:graphicData uri="http://schemas.openxmlformats.org/presentationml/2006/ole">
              <mc:AlternateContent xmlns:mc="http://schemas.openxmlformats.org/markup-compatibility/2006">
                <mc:Choice xmlns:v="urn:schemas-microsoft-com:vml" Requires="v">
                  <p:oleObj spid="_x0000_s5202" name="Equation" r:id="rId3" imgW="558800" imgH="152400" progId="Equation.DSMT4">
                    <p:embed/>
                  </p:oleObj>
                </mc:Choice>
                <mc:Fallback>
                  <p:oleObj name="Equation" r:id="rId3" imgW="558800" imgH="152400" progId="Equation.DSMT4">
                    <p:embed/>
                    <p:pic>
                      <p:nvPicPr>
                        <p:cNvPr id="22"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08475" y="1730375"/>
                          <a:ext cx="1152525" cy="314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graphicFrame>
          <p:nvGraphicFramePr>
            <p:cNvPr id="23" name="Object 3"/>
            <p:cNvGraphicFramePr>
              <a:graphicFrameLocks noChangeAspect="1"/>
            </p:cNvGraphicFramePr>
            <p:nvPr/>
          </p:nvGraphicFramePr>
          <p:xfrm>
            <a:off x="7061200" y="3570288"/>
            <a:ext cx="1212850" cy="315912"/>
          </p:xfrm>
          <a:graphic>
            <a:graphicData uri="http://schemas.openxmlformats.org/presentationml/2006/ole">
              <mc:AlternateContent xmlns:mc="http://schemas.openxmlformats.org/markup-compatibility/2006">
                <mc:Choice xmlns:v="urn:schemas-microsoft-com:vml" Requires="v">
                  <p:oleObj spid="_x0000_s5203" name="Equation" r:id="rId5" imgW="584200" imgH="152400" progId="Equation.DSMT4">
                    <p:embed/>
                  </p:oleObj>
                </mc:Choice>
                <mc:Fallback>
                  <p:oleObj name="Equation" r:id="rId5" imgW="584200" imgH="152400" progId="Equation.DSMT4">
                    <p:embed/>
                    <p:pic>
                      <p:nvPicPr>
                        <p:cNvPr id="23"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061200" y="3570288"/>
                          <a:ext cx="1212850" cy="3159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graphicFrame>
          <p:nvGraphicFramePr>
            <p:cNvPr id="24" name="Object 4"/>
            <p:cNvGraphicFramePr>
              <a:graphicFrameLocks noChangeAspect="1"/>
            </p:cNvGraphicFramePr>
            <p:nvPr/>
          </p:nvGraphicFramePr>
          <p:xfrm>
            <a:off x="371475" y="1460500"/>
            <a:ext cx="263525" cy="341313"/>
          </p:xfrm>
          <a:graphic>
            <a:graphicData uri="http://schemas.openxmlformats.org/presentationml/2006/ole">
              <mc:AlternateContent xmlns:mc="http://schemas.openxmlformats.org/markup-compatibility/2006">
                <mc:Choice xmlns:v="urn:schemas-microsoft-com:vml" Requires="v">
                  <p:oleObj spid="_x0000_s5204" name="Equation" r:id="rId7" imgW="127000" imgH="165100" progId="Equation.DSMT4">
                    <p:embed/>
                  </p:oleObj>
                </mc:Choice>
                <mc:Fallback>
                  <p:oleObj name="Equation" r:id="rId7" imgW="127000" imgH="165100" progId="Equation.DSMT4">
                    <p:embed/>
                    <p:pic>
                      <p:nvPicPr>
                        <p:cNvPr id="24"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71475" y="1460500"/>
                          <a:ext cx="263525" cy="3413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graphicFrame>
          <p:nvGraphicFramePr>
            <p:cNvPr id="25" name="Object 6"/>
            <p:cNvGraphicFramePr>
              <a:graphicFrameLocks noChangeAspect="1"/>
            </p:cNvGraphicFramePr>
            <p:nvPr/>
          </p:nvGraphicFramePr>
          <p:xfrm>
            <a:off x="1944688" y="2182813"/>
            <a:ext cx="1001712" cy="422275"/>
          </p:xfrm>
          <a:graphic>
            <a:graphicData uri="http://schemas.openxmlformats.org/presentationml/2006/ole">
              <mc:AlternateContent xmlns:mc="http://schemas.openxmlformats.org/markup-compatibility/2006">
                <mc:Choice xmlns:v="urn:schemas-microsoft-com:vml" Requires="v">
                  <p:oleObj spid="_x0000_s5205" name="Equation" r:id="rId9" imgW="482600" imgH="203200" progId="Equation.DSMT4">
                    <p:embed/>
                  </p:oleObj>
                </mc:Choice>
                <mc:Fallback>
                  <p:oleObj name="Equation" r:id="rId9" imgW="482600" imgH="203200" progId="Equation.DSMT4">
                    <p:embed/>
                    <p:pic>
                      <p:nvPicPr>
                        <p:cNvPr id="25" name="Object 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944688" y="2182813"/>
                          <a:ext cx="1001712" cy="422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sp>
          <p:nvSpPr>
            <p:cNvPr id="26" name="Freeform 36"/>
            <p:cNvSpPr>
              <a:spLocks/>
            </p:cNvSpPr>
            <p:nvPr/>
          </p:nvSpPr>
          <p:spPr bwMode="auto">
            <a:xfrm>
              <a:off x="2992438" y="2244725"/>
              <a:ext cx="100012" cy="342900"/>
            </a:xfrm>
            <a:custGeom>
              <a:avLst/>
              <a:gdLst>
                <a:gd name="T0" fmla="*/ 178808955 w 56"/>
                <a:gd name="T1" fmla="*/ 0 h 192"/>
                <a:gd name="T2" fmla="*/ 25544136 w 56"/>
                <a:gd name="T3" fmla="*/ 306499022 h 192"/>
                <a:gd name="T4" fmla="*/ 25544136 w 56"/>
                <a:gd name="T5" fmla="*/ 612996258 h 192"/>
                <a:gd name="T6" fmla="*/ 0 60000 65536"/>
                <a:gd name="T7" fmla="*/ 0 60000 65536"/>
                <a:gd name="T8" fmla="*/ 0 60000 65536"/>
                <a:gd name="T9" fmla="*/ 0 w 56"/>
                <a:gd name="T10" fmla="*/ 0 h 192"/>
                <a:gd name="T11" fmla="*/ 56 w 56"/>
                <a:gd name="T12" fmla="*/ 192 h 192"/>
              </a:gdLst>
              <a:ahLst/>
              <a:cxnLst>
                <a:cxn ang="T6">
                  <a:pos x="T0" y="T1"/>
                </a:cxn>
                <a:cxn ang="T7">
                  <a:pos x="T2" y="T3"/>
                </a:cxn>
                <a:cxn ang="T8">
                  <a:pos x="T4" y="T5"/>
                </a:cxn>
              </a:cxnLst>
              <a:rect l="T9" t="T10" r="T11" b="T12"/>
              <a:pathLst>
                <a:path w="56" h="192">
                  <a:moveTo>
                    <a:pt x="56" y="0"/>
                  </a:moveTo>
                  <a:cubicBezTo>
                    <a:pt x="36" y="32"/>
                    <a:pt x="16" y="64"/>
                    <a:pt x="8" y="96"/>
                  </a:cubicBezTo>
                  <a:cubicBezTo>
                    <a:pt x="0" y="128"/>
                    <a:pt x="4" y="160"/>
                    <a:pt x="8" y="192"/>
                  </a:cubicBez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cxnSp>
          <p:nvCxnSpPr>
            <p:cNvPr id="27" name="Straight Arrow Connector 2"/>
            <p:cNvCxnSpPr>
              <a:cxnSpLocks noChangeShapeType="1"/>
            </p:cNvCxnSpPr>
            <p:nvPr/>
          </p:nvCxnSpPr>
          <p:spPr bwMode="auto">
            <a:xfrm>
              <a:off x="1246188" y="914400"/>
              <a:ext cx="228600" cy="152400"/>
            </a:xfrm>
            <a:prstGeom prst="straightConnector1">
              <a:avLst/>
            </a:prstGeom>
            <a:noFill/>
            <a:ln w="25400">
              <a:solidFill>
                <a:srgbClr val="000000"/>
              </a:solidFill>
              <a:round/>
              <a:headEnd/>
              <a:tailEnd type="arrow" w="med" len="med"/>
            </a:ln>
            <a:extLst>
              <a:ext uri="{909E8E84-426E-40DD-AFC4-6F175D3DCCD1}">
                <a14:hiddenFill xmlns:a14="http://schemas.microsoft.com/office/drawing/2010/main">
                  <a:noFill/>
                </a14:hiddenFill>
              </a:ext>
            </a:extLst>
          </p:spPr>
        </p:cxnSp>
        <p:graphicFrame>
          <p:nvGraphicFramePr>
            <p:cNvPr id="28" name="Object 6"/>
            <p:cNvGraphicFramePr>
              <a:graphicFrameLocks noChangeAspect="1"/>
            </p:cNvGraphicFramePr>
            <p:nvPr/>
          </p:nvGraphicFramePr>
          <p:xfrm>
            <a:off x="1193800" y="493713"/>
            <a:ext cx="1398588" cy="422275"/>
          </p:xfrm>
          <a:graphic>
            <a:graphicData uri="http://schemas.openxmlformats.org/presentationml/2006/ole">
              <mc:AlternateContent xmlns:mc="http://schemas.openxmlformats.org/markup-compatibility/2006">
                <mc:Choice xmlns:v="urn:schemas-microsoft-com:vml" Requires="v">
                  <p:oleObj spid="_x0000_s5206" name="Equation" r:id="rId11" imgW="673100" imgH="203200" progId="Equation.DSMT4">
                    <p:embed/>
                  </p:oleObj>
                </mc:Choice>
                <mc:Fallback>
                  <p:oleObj name="Equation" r:id="rId11" imgW="673100" imgH="203200" progId="Equation.DSMT4">
                    <p:embed/>
                    <p:pic>
                      <p:nvPicPr>
                        <p:cNvPr id="28" name="Object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193800" y="493713"/>
                          <a:ext cx="1398588" cy="422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sp>
          <p:nvSpPr>
            <p:cNvPr id="29" name="Freeform 3"/>
            <p:cNvSpPr>
              <a:spLocks/>
            </p:cNvSpPr>
            <p:nvPr/>
          </p:nvSpPr>
          <p:spPr bwMode="auto">
            <a:xfrm>
              <a:off x="5080000" y="2667000"/>
              <a:ext cx="1524000" cy="228600"/>
            </a:xfrm>
            <a:custGeom>
              <a:avLst/>
              <a:gdLst>
                <a:gd name="T0" fmla="*/ 0 w 1987550"/>
                <a:gd name="T1" fmla="*/ 0 h 298450"/>
                <a:gd name="T2" fmla="*/ 177338 w 1987550"/>
                <a:gd name="T3" fmla="*/ 173235 h 298450"/>
                <a:gd name="T4" fmla="*/ 980024 w 1987550"/>
                <a:gd name="T5" fmla="*/ 175098 h 298450"/>
                <a:gd name="T6" fmla="*/ 1168562 w 1987550"/>
                <a:gd name="T7" fmla="*/ 0 h 298450"/>
                <a:gd name="T8" fmla="*/ 0 w 1987550"/>
                <a:gd name="T9" fmla="*/ 0 h 2984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87550" h="298450">
                  <a:moveTo>
                    <a:pt x="0" y="0"/>
                  </a:moveTo>
                  <a:lnTo>
                    <a:pt x="301625" y="295275"/>
                  </a:lnTo>
                  <a:lnTo>
                    <a:pt x="1666875" y="298450"/>
                  </a:lnTo>
                  <a:lnTo>
                    <a:pt x="1987550" y="0"/>
                  </a:lnTo>
                  <a:lnTo>
                    <a:pt x="0" y="0"/>
                  </a:lnTo>
                  <a:close/>
                </a:path>
              </a:pathLst>
            </a:custGeom>
            <a:solidFill>
              <a:srgbClr val="FF0000"/>
            </a:solidFill>
            <a:ln w="9525">
              <a:solidFill>
                <a:schemeClr val="tx1"/>
              </a:solidFill>
              <a:round/>
              <a:headEnd/>
              <a:tailEnd/>
            </a:ln>
          </p:spPr>
          <p:txBody>
            <a:bodyPr/>
            <a:lstStyle/>
            <a:p>
              <a:endParaRPr lang="en-US"/>
            </a:p>
          </p:txBody>
        </p:sp>
        <p:sp>
          <p:nvSpPr>
            <p:cNvPr id="31" name="Rectangle 21"/>
            <p:cNvSpPr>
              <a:spLocks noChangeArrowheads="1"/>
            </p:cNvSpPr>
            <p:nvPr/>
          </p:nvSpPr>
          <p:spPr bwMode="auto">
            <a:xfrm>
              <a:off x="4013200" y="1219200"/>
              <a:ext cx="87313" cy="104775"/>
            </a:xfrm>
            <a:prstGeom prst="rect">
              <a:avLst/>
            </a:prstGeom>
            <a:solidFill>
              <a:schemeClr val="accent1"/>
            </a:solidFill>
            <a:ln w="25400">
              <a:solidFill>
                <a:schemeClr val="tx1"/>
              </a:solidFill>
              <a:prstDash val="sysDash"/>
              <a:miter lim="800000"/>
              <a:headEnd/>
              <a:tailEnd/>
            </a:ln>
          </p:spPr>
          <p:txBody>
            <a:bodyPr/>
            <a:lstStyle>
              <a:lvl1pPr eaLnBrk="0" hangingPunct="0">
                <a:defRPr sz="3200">
                  <a:solidFill>
                    <a:srgbClr val="000000"/>
                  </a:solidFill>
                  <a:latin typeface="Gill Sans" charset="0"/>
                  <a:ea typeface="ＭＳ Ｐゴシック" charset="-128"/>
                  <a:sym typeface="Gill Sans" charset="0"/>
                </a:defRPr>
              </a:lvl1pPr>
              <a:lvl2pPr marL="742950" indent="-285750" eaLnBrk="0" hangingPunct="0">
                <a:defRPr sz="3200">
                  <a:solidFill>
                    <a:srgbClr val="000000"/>
                  </a:solidFill>
                  <a:latin typeface="Gill Sans" charset="0"/>
                  <a:ea typeface="ＭＳ Ｐゴシック" charset="-128"/>
                  <a:sym typeface="Gill Sans" charset="0"/>
                </a:defRPr>
              </a:lvl2pPr>
              <a:lvl3pPr marL="1143000" indent="-228600" eaLnBrk="0" hangingPunct="0">
                <a:defRPr sz="3200">
                  <a:solidFill>
                    <a:srgbClr val="000000"/>
                  </a:solidFill>
                  <a:latin typeface="Gill Sans" charset="0"/>
                  <a:ea typeface="ＭＳ Ｐゴシック" charset="-128"/>
                  <a:sym typeface="Gill Sans" charset="0"/>
                </a:defRPr>
              </a:lvl3pPr>
              <a:lvl4pPr marL="1600200" indent="-228600" eaLnBrk="0" hangingPunct="0">
                <a:defRPr sz="3200">
                  <a:solidFill>
                    <a:srgbClr val="000000"/>
                  </a:solidFill>
                  <a:latin typeface="Gill Sans" charset="0"/>
                  <a:ea typeface="ＭＳ Ｐゴシック" charset="-128"/>
                  <a:sym typeface="Gill Sans" charset="0"/>
                </a:defRPr>
              </a:lvl4pPr>
              <a:lvl5pPr marL="2057400" indent="-228600" eaLnBrk="0" hangingPunct="0">
                <a:defRPr sz="3200">
                  <a:solidFill>
                    <a:srgbClr val="000000"/>
                  </a:solidFill>
                  <a:latin typeface="Gill Sans" charset="0"/>
                  <a:ea typeface="ＭＳ Ｐゴシック" charset="-128"/>
                  <a:sym typeface="Gill Sans" charset="0"/>
                </a:defRPr>
              </a:lvl5pPr>
              <a:lvl6pPr marL="2514600" indent="-228600" algn="ctr" eaLnBrk="0" fontAlgn="base" hangingPunct="0">
                <a:spcBef>
                  <a:spcPct val="0"/>
                </a:spcBef>
                <a:spcAft>
                  <a:spcPct val="0"/>
                </a:spcAft>
                <a:defRPr sz="3200">
                  <a:solidFill>
                    <a:srgbClr val="000000"/>
                  </a:solidFill>
                  <a:latin typeface="Gill Sans" charset="0"/>
                  <a:ea typeface="ＭＳ Ｐゴシック" charset="-128"/>
                  <a:sym typeface="Gill Sans" charset="0"/>
                </a:defRPr>
              </a:lvl6pPr>
              <a:lvl7pPr marL="2971800" indent="-228600" algn="ctr" eaLnBrk="0" fontAlgn="base" hangingPunct="0">
                <a:spcBef>
                  <a:spcPct val="0"/>
                </a:spcBef>
                <a:spcAft>
                  <a:spcPct val="0"/>
                </a:spcAft>
                <a:defRPr sz="3200">
                  <a:solidFill>
                    <a:srgbClr val="000000"/>
                  </a:solidFill>
                  <a:latin typeface="Gill Sans" charset="0"/>
                  <a:ea typeface="ＭＳ Ｐゴシック" charset="-128"/>
                  <a:sym typeface="Gill Sans" charset="0"/>
                </a:defRPr>
              </a:lvl7pPr>
              <a:lvl8pPr marL="3429000" indent="-228600" algn="ctr" eaLnBrk="0" fontAlgn="base" hangingPunct="0">
                <a:spcBef>
                  <a:spcPct val="0"/>
                </a:spcBef>
                <a:spcAft>
                  <a:spcPct val="0"/>
                </a:spcAft>
                <a:defRPr sz="3200">
                  <a:solidFill>
                    <a:srgbClr val="000000"/>
                  </a:solidFill>
                  <a:latin typeface="Gill Sans" charset="0"/>
                  <a:ea typeface="ＭＳ Ｐゴシック" charset="-128"/>
                  <a:sym typeface="Gill Sans" charset="0"/>
                </a:defRPr>
              </a:lvl8pPr>
              <a:lvl9pPr marL="3886200" indent="-228600" algn="ctr" eaLnBrk="0" fontAlgn="base" hangingPunct="0">
                <a:spcBef>
                  <a:spcPct val="0"/>
                </a:spcBef>
                <a:spcAft>
                  <a:spcPct val="0"/>
                </a:spcAft>
                <a:defRPr sz="3200">
                  <a:solidFill>
                    <a:srgbClr val="000000"/>
                  </a:solidFill>
                  <a:latin typeface="Gill Sans" charset="0"/>
                  <a:ea typeface="ＭＳ Ｐゴシック" charset="-128"/>
                  <a:sym typeface="Gill Sans" charset="0"/>
                </a:defRPr>
              </a:lvl9pPr>
            </a:lstStyle>
            <a:p>
              <a:pPr eaLnBrk="1" hangingPunct="1"/>
              <a:endParaRPr lang="en-US" altLang="en-US"/>
            </a:p>
          </p:txBody>
        </p:sp>
        <p:cxnSp>
          <p:nvCxnSpPr>
            <p:cNvPr id="32" name="Straight Arrow Connector 49"/>
            <p:cNvCxnSpPr>
              <a:cxnSpLocks noChangeShapeType="1"/>
            </p:cNvCxnSpPr>
            <p:nvPr/>
          </p:nvCxnSpPr>
          <p:spPr bwMode="auto">
            <a:xfrm flipH="1">
              <a:off x="3403600" y="1295400"/>
              <a:ext cx="533400" cy="0"/>
            </a:xfrm>
            <a:prstGeom prst="straightConnector1">
              <a:avLst/>
            </a:prstGeom>
            <a:noFill/>
            <a:ln w="25400">
              <a:solidFill>
                <a:srgbClr val="000000"/>
              </a:solidFill>
              <a:round/>
              <a:headEnd/>
              <a:tailEnd type="arrow" w="med" len="med"/>
            </a:ln>
            <a:extLst>
              <a:ext uri="{909E8E84-426E-40DD-AFC4-6F175D3DCCD1}">
                <a14:hiddenFill xmlns:a14="http://schemas.microsoft.com/office/drawing/2010/main">
                  <a:noFill/>
                </a14:hiddenFill>
              </a:ext>
            </a:extLst>
          </p:spPr>
        </p:cxnSp>
        <p:graphicFrame>
          <p:nvGraphicFramePr>
            <p:cNvPr id="33" name="Object 6"/>
            <p:cNvGraphicFramePr>
              <a:graphicFrameLocks noChangeAspect="1"/>
            </p:cNvGraphicFramePr>
            <p:nvPr/>
          </p:nvGraphicFramePr>
          <p:xfrm>
            <a:off x="3335338" y="762000"/>
            <a:ext cx="1689100" cy="474663"/>
          </p:xfrm>
          <a:graphic>
            <a:graphicData uri="http://schemas.openxmlformats.org/presentationml/2006/ole">
              <mc:AlternateContent xmlns:mc="http://schemas.openxmlformats.org/markup-compatibility/2006">
                <mc:Choice xmlns:v="urn:schemas-microsoft-com:vml" Requires="v">
                  <p:oleObj spid="_x0000_s5207" name="Equation" r:id="rId13" imgW="812800" imgH="228600" progId="Equation.DSMT4">
                    <p:embed/>
                  </p:oleObj>
                </mc:Choice>
                <mc:Fallback>
                  <p:oleObj name="Equation" r:id="rId13" imgW="812800" imgH="228600" progId="Equation.DSMT4">
                    <p:embed/>
                    <p:pic>
                      <p:nvPicPr>
                        <p:cNvPr id="33" name="Object 6"/>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335338" y="762000"/>
                          <a:ext cx="1689100" cy="474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cxnSp>
          <p:nvCxnSpPr>
            <p:cNvPr id="34" name="Straight Arrow Connector 12"/>
            <p:cNvCxnSpPr>
              <a:cxnSpLocks noChangeShapeType="1"/>
            </p:cNvCxnSpPr>
            <p:nvPr/>
          </p:nvCxnSpPr>
          <p:spPr bwMode="auto">
            <a:xfrm>
              <a:off x="6985000" y="3505200"/>
              <a:ext cx="1371600" cy="0"/>
            </a:xfrm>
            <a:prstGeom prst="straightConnector1">
              <a:avLst/>
            </a:prstGeom>
            <a:noFill/>
            <a:ln w="25400">
              <a:solidFill>
                <a:srgbClr val="000000"/>
              </a:solidFill>
              <a:round/>
              <a:headEnd type="arrow" w="med" len="med"/>
              <a:tailEnd type="arrow" w="med" len="med"/>
            </a:ln>
            <a:extLst>
              <a:ext uri="{909E8E84-426E-40DD-AFC4-6F175D3DCCD1}">
                <a14:hiddenFill xmlns:a14="http://schemas.microsoft.com/office/drawing/2010/main">
                  <a:noFill/>
                </a14:hiddenFill>
              </a:ext>
            </a:extLst>
          </p:spPr>
        </p:cxnSp>
        <p:graphicFrame>
          <p:nvGraphicFramePr>
            <p:cNvPr id="35" name="Object 6"/>
            <p:cNvGraphicFramePr>
              <a:graphicFrameLocks noChangeAspect="1"/>
            </p:cNvGraphicFramePr>
            <p:nvPr/>
          </p:nvGraphicFramePr>
          <p:xfrm>
            <a:off x="38100" y="381000"/>
            <a:ext cx="990600" cy="338138"/>
          </p:xfrm>
          <a:graphic>
            <a:graphicData uri="http://schemas.openxmlformats.org/presentationml/2006/ole">
              <mc:AlternateContent xmlns:mc="http://schemas.openxmlformats.org/markup-compatibility/2006">
                <mc:Choice xmlns:v="urn:schemas-microsoft-com:vml" Requires="v">
                  <p:oleObj spid="_x0000_s5208" name="Equation" r:id="rId15" imgW="596900" imgH="203200" progId="Equation.DSMT4">
                    <p:embed/>
                  </p:oleObj>
                </mc:Choice>
                <mc:Fallback>
                  <p:oleObj name="Equation" r:id="rId15" imgW="596900" imgH="203200" progId="Equation.DSMT4">
                    <p:embed/>
                    <p:pic>
                      <p:nvPicPr>
                        <p:cNvPr id="35" name="Object 6"/>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8100" y="381000"/>
                          <a:ext cx="9906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36" name="Straight Connector 14"/>
            <p:cNvCxnSpPr>
              <a:cxnSpLocks noChangeShapeType="1"/>
            </p:cNvCxnSpPr>
            <p:nvPr/>
          </p:nvCxnSpPr>
          <p:spPr bwMode="auto">
            <a:xfrm flipV="1">
              <a:off x="6954838" y="2590800"/>
              <a:ext cx="182562" cy="53975"/>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cxnSp>
        <p:cxnSp>
          <p:nvCxnSpPr>
            <p:cNvPr id="37" name="Straight Connector 58"/>
            <p:cNvCxnSpPr>
              <a:cxnSpLocks noChangeShapeType="1"/>
            </p:cNvCxnSpPr>
            <p:nvPr/>
          </p:nvCxnSpPr>
          <p:spPr bwMode="auto">
            <a:xfrm flipV="1">
              <a:off x="7107238" y="2590800"/>
              <a:ext cx="182562" cy="53975"/>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cxnSp>
        <p:cxnSp>
          <p:nvCxnSpPr>
            <p:cNvPr id="38" name="Straight Connector 59"/>
            <p:cNvCxnSpPr>
              <a:cxnSpLocks noChangeShapeType="1"/>
            </p:cNvCxnSpPr>
            <p:nvPr/>
          </p:nvCxnSpPr>
          <p:spPr bwMode="auto">
            <a:xfrm flipV="1">
              <a:off x="7259638" y="2590800"/>
              <a:ext cx="182562" cy="53975"/>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cxnSp>
        <p:cxnSp>
          <p:nvCxnSpPr>
            <p:cNvPr id="39" name="Straight Connector 60"/>
            <p:cNvCxnSpPr>
              <a:cxnSpLocks noChangeShapeType="1"/>
            </p:cNvCxnSpPr>
            <p:nvPr/>
          </p:nvCxnSpPr>
          <p:spPr bwMode="auto">
            <a:xfrm flipV="1">
              <a:off x="7412038" y="2590800"/>
              <a:ext cx="182562" cy="53975"/>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cxnSp>
        <p:cxnSp>
          <p:nvCxnSpPr>
            <p:cNvPr id="40" name="Straight Connector 61"/>
            <p:cNvCxnSpPr>
              <a:cxnSpLocks noChangeShapeType="1"/>
            </p:cNvCxnSpPr>
            <p:nvPr/>
          </p:nvCxnSpPr>
          <p:spPr bwMode="auto">
            <a:xfrm flipV="1">
              <a:off x="7564438" y="2590800"/>
              <a:ext cx="182562" cy="53975"/>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cxnSp>
        <p:cxnSp>
          <p:nvCxnSpPr>
            <p:cNvPr id="41" name="Straight Connector 62"/>
            <p:cNvCxnSpPr>
              <a:cxnSpLocks noChangeShapeType="1"/>
            </p:cNvCxnSpPr>
            <p:nvPr/>
          </p:nvCxnSpPr>
          <p:spPr bwMode="auto">
            <a:xfrm flipV="1">
              <a:off x="7716838" y="2590800"/>
              <a:ext cx="182562" cy="53975"/>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cxnSp>
        <p:cxnSp>
          <p:nvCxnSpPr>
            <p:cNvPr id="42" name="Straight Connector 63"/>
            <p:cNvCxnSpPr>
              <a:cxnSpLocks noChangeShapeType="1"/>
            </p:cNvCxnSpPr>
            <p:nvPr/>
          </p:nvCxnSpPr>
          <p:spPr bwMode="auto">
            <a:xfrm flipV="1">
              <a:off x="7869238" y="2590800"/>
              <a:ext cx="182562" cy="53975"/>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cxnSp>
        <p:cxnSp>
          <p:nvCxnSpPr>
            <p:cNvPr id="43" name="Straight Connector 64"/>
            <p:cNvCxnSpPr>
              <a:cxnSpLocks noChangeShapeType="1"/>
            </p:cNvCxnSpPr>
            <p:nvPr/>
          </p:nvCxnSpPr>
          <p:spPr bwMode="auto">
            <a:xfrm flipV="1">
              <a:off x="8021638" y="2590800"/>
              <a:ext cx="182562" cy="53975"/>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cxnSp>
        <p:cxnSp>
          <p:nvCxnSpPr>
            <p:cNvPr id="44" name="Straight Connector 65"/>
            <p:cNvCxnSpPr>
              <a:cxnSpLocks noChangeShapeType="1"/>
            </p:cNvCxnSpPr>
            <p:nvPr/>
          </p:nvCxnSpPr>
          <p:spPr bwMode="auto">
            <a:xfrm flipV="1">
              <a:off x="8174038" y="2590800"/>
              <a:ext cx="182562" cy="53975"/>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cxnSp>
        <p:graphicFrame>
          <p:nvGraphicFramePr>
            <p:cNvPr id="45" name="Object 5"/>
            <p:cNvGraphicFramePr>
              <a:graphicFrameLocks noChangeAspect="1"/>
            </p:cNvGraphicFramePr>
            <p:nvPr/>
          </p:nvGraphicFramePr>
          <p:xfrm>
            <a:off x="7065963" y="2703513"/>
            <a:ext cx="1290637" cy="420687"/>
          </p:xfrm>
          <a:graphic>
            <a:graphicData uri="http://schemas.openxmlformats.org/presentationml/2006/ole">
              <mc:AlternateContent xmlns:mc="http://schemas.openxmlformats.org/markup-compatibility/2006">
                <mc:Choice xmlns:v="urn:schemas-microsoft-com:vml" Requires="v">
                  <p:oleObj spid="_x0000_s5209" name="Equation" r:id="rId17" imgW="622300" imgH="203200" progId="Equation.DSMT4">
                    <p:embed/>
                  </p:oleObj>
                </mc:Choice>
                <mc:Fallback>
                  <p:oleObj name="Equation" r:id="rId17" imgW="622300" imgH="203200" progId="Equation.DSMT4">
                    <p:embed/>
                    <p:pic>
                      <p:nvPicPr>
                        <p:cNvPr id="45" name="Object 5"/>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7065963" y="2703513"/>
                          <a:ext cx="1290637" cy="420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cxnSp>
          <p:nvCxnSpPr>
            <p:cNvPr id="47" name="Straight Arrow Connector 16"/>
            <p:cNvCxnSpPr>
              <a:cxnSpLocks noChangeShapeType="1"/>
            </p:cNvCxnSpPr>
            <p:nvPr/>
          </p:nvCxnSpPr>
          <p:spPr bwMode="auto">
            <a:xfrm>
              <a:off x="8585200" y="1676400"/>
              <a:ext cx="533400" cy="0"/>
            </a:xfrm>
            <a:prstGeom prst="straightConnector1">
              <a:avLst/>
            </a:prstGeom>
            <a:noFill/>
            <a:ln w="25400">
              <a:solidFill>
                <a:srgbClr val="000000"/>
              </a:solidFill>
              <a:round/>
              <a:headEnd/>
              <a:tailEnd type="arrow" w="med" len="med"/>
            </a:ln>
            <a:extLst>
              <a:ext uri="{909E8E84-426E-40DD-AFC4-6F175D3DCCD1}">
                <a14:hiddenFill xmlns:a14="http://schemas.microsoft.com/office/drawing/2010/main">
                  <a:noFill/>
                </a14:hiddenFill>
              </a:ext>
            </a:extLst>
          </p:spPr>
        </p:cxnSp>
        <p:graphicFrame>
          <p:nvGraphicFramePr>
            <p:cNvPr id="48" name="Object 5"/>
            <p:cNvGraphicFramePr>
              <a:graphicFrameLocks noChangeAspect="1"/>
            </p:cNvGraphicFramePr>
            <p:nvPr/>
          </p:nvGraphicFramePr>
          <p:xfrm>
            <a:off x="8643938" y="1231900"/>
            <a:ext cx="1292225" cy="314325"/>
          </p:xfrm>
          <a:graphic>
            <a:graphicData uri="http://schemas.openxmlformats.org/presentationml/2006/ole">
              <mc:AlternateContent xmlns:mc="http://schemas.openxmlformats.org/markup-compatibility/2006">
                <mc:Choice xmlns:v="urn:schemas-microsoft-com:vml" Requires="v">
                  <p:oleObj spid="_x0000_s5210" name="Equation" r:id="rId19" imgW="622300" imgH="152400" progId="Equation.DSMT4">
                    <p:embed/>
                  </p:oleObj>
                </mc:Choice>
                <mc:Fallback>
                  <p:oleObj name="Equation" r:id="rId19" imgW="622300" imgH="152400" progId="Equation.DSMT4">
                    <p:embed/>
                    <p:pic>
                      <p:nvPicPr>
                        <p:cNvPr id="48" name="Object 5"/>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8643938" y="1231900"/>
                          <a:ext cx="1292225" cy="314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grpSp>
      <p:sp>
        <p:nvSpPr>
          <p:cNvPr id="50" name="TextBox 49"/>
          <p:cNvSpPr txBox="1"/>
          <p:nvPr/>
        </p:nvSpPr>
        <p:spPr>
          <a:xfrm>
            <a:off x="4340454" y="3430869"/>
            <a:ext cx="2270894" cy="369332"/>
          </a:xfrm>
          <a:prstGeom prst="rect">
            <a:avLst/>
          </a:prstGeom>
          <a:noFill/>
        </p:spPr>
        <p:txBody>
          <a:bodyPr wrap="square" rtlCol="0">
            <a:spAutoFit/>
          </a:bodyPr>
          <a:lstStyle/>
          <a:p>
            <a:r>
              <a:rPr lang="en-US" dirty="0" err="1">
                <a:latin typeface="Palatino Linotype" charset="0"/>
                <a:ea typeface="Palatino Linotype" charset="0"/>
                <a:cs typeface="Palatino Linotype" charset="0"/>
              </a:rPr>
              <a:t>Jello</a:t>
            </a:r>
            <a:r>
              <a:rPr lang="en-US" dirty="0">
                <a:latin typeface="Palatino Linotype" charset="0"/>
                <a:ea typeface="Palatino Linotype" charset="0"/>
                <a:cs typeface="Palatino Linotype" charset="0"/>
              </a:rPr>
              <a:t> (loses 40 J)</a:t>
            </a:r>
          </a:p>
        </p:txBody>
      </p:sp>
      <p:sp>
        <p:nvSpPr>
          <p:cNvPr id="51" name="TextBox 50"/>
          <p:cNvSpPr txBox="1"/>
          <p:nvPr/>
        </p:nvSpPr>
        <p:spPr>
          <a:xfrm>
            <a:off x="7117676" y="1748724"/>
            <a:ext cx="2260667" cy="369332"/>
          </a:xfrm>
          <a:prstGeom prst="rect">
            <a:avLst/>
          </a:prstGeom>
          <a:noFill/>
        </p:spPr>
        <p:txBody>
          <a:bodyPr wrap="square" rtlCol="0">
            <a:spAutoFit/>
          </a:bodyPr>
          <a:lstStyle/>
          <a:p>
            <a:r>
              <a:rPr lang="en-US">
                <a:latin typeface="Palatino Linotype" charset="0"/>
                <a:ea typeface="Palatino Linotype" charset="0"/>
                <a:cs typeface="Palatino Linotype" charset="0"/>
              </a:rPr>
              <a:t>k = 200 N/m</a:t>
            </a:r>
          </a:p>
        </p:txBody>
      </p:sp>
      <p:sp>
        <p:nvSpPr>
          <p:cNvPr id="52" name="TextBox 51"/>
          <p:cNvSpPr txBox="1"/>
          <p:nvPr/>
        </p:nvSpPr>
        <p:spPr>
          <a:xfrm>
            <a:off x="8049026" y="3204818"/>
            <a:ext cx="1060291" cy="338554"/>
          </a:xfrm>
          <a:prstGeom prst="rect">
            <a:avLst/>
          </a:prstGeom>
          <a:noFill/>
        </p:spPr>
        <p:txBody>
          <a:bodyPr wrap="square" rtlCol="0">
            <a:spAutoFit/>
          </a:bodyPr>
          <a:lstStyle/>
          <a:p>
            <a:r>
              <a:rPr lang="en-US" sz="1600" dirty="0" err="1">
                <a:latin typeface="Palatino Linotype" charset="0"/>
                <a:ea typeface="Palatino Linotype" charset="0"/>
                <a:cs typeface="Palatino Linotype" charset="0"/>
              </a:rPr>
              <a:t>v</a:t>
            </a:r>
            <a:r>
              <a:rPr lang="en-US" sz="1600" baseline="-25000" dirty="0" err="1">
                <a:latin typeface="Palatino Linotype" charset="0"/>
                <a:ea typeface="Palatino Linotype" charset="0"/>
                <a:cs typeface="Palatino Linotype" charset="0"/>
              </a:rPr>
              <a:t>f</a:t>
            </a:r>
            <a:r>
              <a:rPr lang="en-US" sz="1600" dirty="0">
                <a:latin typeface="Palatino Linotype" charset="0"/>
                <a:ea typeface="Palatino Linotype" charset="0"/>
                <a:cs typeface="Palatino Linotype" charset="0"/>
              </a:rPr>
              <a:t> = 0 m/s</a:t>
            </a:r>
          </a:p>
        </p:txBody>
      </p:sp>
      <p:sp>
        <p:nvSpPr>
          <p:cNvPr id="54" name="Rectangle 30"/>
          <p:cNvSpPr>
            <a:spLocks noChangeArrowheads="1"/>
          </p:cNvSpPr>
          <p:nvPr/>
        </p:nvSpPr>
        <p:spPr bwMode="auto">
          <a:xfrm>
            <a:off x="644359" y="4132539"/>
            <a:ext cx="8195663" cy="2206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sz="3200">
                <a:solidFill>
                  <a:srgbClr val="000000"/>
                </a:solidFill>
                <a:latin typeface="Gill Sans" charset="0"/>
                <a:ea typeface="ＭＳ Ｐゴシック" charset="-128"/>
                <a:sym typeface="Gill Sans" charset="0"/>
              </a:defRPr>
            </a:lvl1pPr>
            <a:lvl2pPr marL="742950" indent="-285750" eaLnBrk="0" hangingPunct="0">
              <a:defRPr sz="3200">
                <a:solidFill>
                  <a:srgbClr val="000000"/>
                </a:solidFill>
                <a:latin typeface="Gill Sans" charset="0"/>
                <a:ea typeface="ＭＳ Ｐゴシック" charset="-128"/>
                <a:sym typeface="Gill Sans" charset="0"/>
              </a:defRPr>
            </a:lvl2pPr>
            <a:lvl3pPr marL="1143000" indent="-228600" eaLnBrk="0" hangingPunct="0">
              <a:defRPr sz="3200">
                <a:solidFill>
                  <a:srgbClr val="000000"/>
                </a:solidFill>
                <a:latin typeface="Gill Sans" charset="0"/>
                <a:ea typeface="ＭＳ Ｐゴシック" charset="-128"/>
                <a:sym typeface="Gill Sans" charset="0"/>
              </a:defRPr>
            </a:lvl3pPr>
            <a:lvl4pPr marL="1600200" indent="-228600" eaLnBrk="0" hangingPunct="0">
              <a:defRPr sz="3200">
                <a:solidFill>
                  <a:srgbClr val="000000"/>
                </a:solidFill>
                <a:latin typeface="Gill Sans" charset="0"/>
                <a:ea typeface="ＭＳ Ｐゴシック" charset="-128"/>
                <a:sym typeface="Gill Sans" charset="0"/>
              </a:defRPr>
            </a:lvl4pPr>
            <a:lvl5pPr marL="2057400" indent="-228600" eaLnBrk="0" hangingPunct="0">
              <a:defRPr sz="3200">
                <a:solidFill>
                  <a:srgbClr val="000000"/>
                </a:solidFill>
                <a:latin typeface="Gill Sans" charset="0"/>
                <a:ea typeface="ＭＳ Ｐゴシック" charset="-128"/>
                <a:sym typeface="Gill Sans" charset="0"/>
              </a:defRPr>
            </a:lvl5pPr>
            <a:lvl6pPr marL="2514600" indent="-228600" algn="ctr" eaLnBrk="0" fontAlgn="base" hangingPunct="0">
              <a:spcBef>
                <a:spcPct val="0"/>
              </a:spcBef>
              <a:spcAft>
                <a:spcPct val="0"/>
              </a:spcAft>
              <a:defRPr sz="3200">
                <a:solidFill>
                  <a:srgbClr val="000000"/>
                </a:solidFill>
                <a:latin typeface="Gill Sans" charset="0"/>
                <a:ea typeface="ＭＳ Ｐゴシック" charset="-128"/>
                <a:sym typeface="Gill Sans" charset="0"/>
              </a:defRPr>
            </a:lvl6pPr>
            <a:lvl7pPr marL="2971800" indent="-228600" algn="ctr" eaLnBrk="0" fontAlgn="base" hangingPunct="0">
              <a:spcBef>
                <a:spcPct val="0"/>
              </a:spcBef>
              <a:spcAft>
                <a:spcPct val="0"/>
              </a:spcAft>
              <a:defRPr sz="3200">
                <a:solidFill>
                  <a:srgbClr val="000000"/>
                </a:solidFill>
                <a:latin typeface="Gill Sans" charset="0"/>
                <a:ea typeface="ＭＳ Ｐゴシック" charset="-128"/>
                <a:sym typeface="Gill Sans" charset="0"/>
              </a:defRPr>
            </a:lvl7pPr>
            <a:lvl8pPr marL="3429000" indent="-228600" algn="ctr" eaLnBrk="0" fontAlgn="base" hangingPunct="0">
              <a:spcBef>
                <a:spcPct val="0"/>
              </a:spcBef>
              <a:spcAft>
                <a:spcPct val="0"/>
              </a:spcAft>
              <a:defRPr sz="3200">
                <a:solidFill>
                  <a:srgbClr val="000000"/>
                </a:solidFill>
                <a:latin typeface="Gill Sans" charset="0"/>
                <a:ea typeface="ＭＳ Ｐゴシック" charset="-128"/>
                <a:sym typeface="Gill Sans" charset="0"/>
              </a:defRPr>
            </a:lvl8pPr>
            <a:lvl9pPr marL="3886200" indent="-228600" algn="ctr" eaLnBrk="0" fontAlgn="base" hangingPunct="0">
              <a:spcBef>
                <a:spcPct val="0"/>
              </a:spcBef>
              <a:spcAft>
                <a:spcPct val="0"/>
              </a:spcAft>
              <a:defRPr sz="3200">
                <a:solidFill>
                  <a:srgbClr val="000000"/>
                </a:solidFill>
                <a:latin typeface="Gill Sans" charset="0"/>
                <a:ea typeface="ＭＳ Ｐゴシック" charset="-128"/>
                <a:sym typeface="Gill Sans" charset="0"/>
              </a:defRPr>
            </a:lvl9pPr>
          </a:lstStyle>
          <a:p>
            <a:pPr algn="l" eaLnBrk="1" hangingPunct="1"/>
            <a:r>
              <a:rPr lang="en-US" altLang="en-US" sz="1600" dirty="0">
                <a:solidFill>
                  <a:schemeClr val="tx1"/>
                </a:solidFill>
                <a:latin typeface="Palatino Linotype" charset="0"/>
                <a:ea typeface="Palatino Linotype" charset="0"/>
                <a:cs typeface="Palatino Linotype" charset="0"/>
              </a:rPr>
              <a:t>An object of m = 3 kg starts with initial velocity = 4 m/s down a 30 degree frictionless incline. It then enters a frictionless loop of radius = 2 meters where its velocity through the top is measured at 12 m/s. It then enters a </a:t>
            </a:r>
            <a:r>
              <a:rPr lang="en-US" altLang="en-US" sz="1600" dirty="0" err="1">
                <a:solidFill>
                  <a:schemeClr val="tx1"/>
                </a:solidFill>
                <a:latin typeface="Palatino Linotype" charset="0"/>
                <a:ea typeface="Palatino Linotype" charset="0"/>
                <a:cs typeface="Palatino Linotype" charset="0"/>
              </a:rPr>
              <a:t>jello</a:t>
            </a:r>
            <a:r>
              <a:rPr lang="en-US" altLang="en-US" sz="1600" dirty="0">
                <a:solidFill>
                  <a:schemeClr val="tx1"/>
                </a:solidFill>
                <a:latin typeface="Palatino Linotype" charset="0"/>
                <a:ea typeface="Palatino Linotype" charset="0"/>
                <a:cs typeface="Palatino Linotype" charset="0"/>
              </a:rPr>
              <a:t> vat which removes 40 joules of energy between entry and exit, then passes over a 12-meter-long frictional surface where </a:t>
            </a:r>
            <a:r>
              <a:rPr lang="en-US" altLang="en-US" sz="1600" dirty="0" err="1">
                <a:solidFill>
                  <a:schemeClr val="tx1"/>
                </a:solidFill>
                <a:latin typeface="Palatino Linotype" charset="0"/>
                <a:ea typeface="Palatino Linotype" charset="0"/>
                <a:cs typeface="Palatino Linotype" charset="0"/>
              </a:rPr>
              <a:t>F</a:t>
            </a:r>
            <a:r>
              <a:rPr lang="en-US" altLang="en-US" sz="1600" baseline="-25000" dirty="0" err="1">
                <a:solidFill>
                  <a:schemeClr val="tx1"/>
                </a:solidFill>
                <a:latin typeface="Palatino Linotype" charset="0"/>
                <a:ea typeface="Palatino Linotype" charset="0"/>
                <a:cs typeface="Palatino Linotype" charset="0"/>
              </a:rPr>
              <a:t>fk</a:t>
            </a:r>
            <a:r>
              <a:rPr lang="en-US" altLang="en-US" sz="1600" dirty="0">
                <a:solidFill>
                  <a:schemeClr val="tx1"/>
                </a:solidFill>
                <a:latin typeface="Palatino Linotype" charset="0"/>
                <a:ea typeface="Palatino Linotype" charset="0"/>
                <a:cs typeface="Palatino Linotype" charset="0"/>
              </a:rPr>
              <a:t>=2.5 N and hits a spring, losing an unknown amount of energy while pushing spring of k = 200 N/m a distance of 1.2 meters before coming to rest (whew).</a:t>
            </a:r>
          </a:p>
          <a:p>
            <a:pPr algn="l" eaLnBrk="1" hangingPunct="1"/>
            <a:endParaRPr lang="en-US" altLang="en-US" sz="1600" dirty="0">
              <a:solidFill>
                <a:schemeClr val="tx1"/>
              </a:solidFill>
              <a:latin typeface="Palatino Linotype" charset="0"/>
              <a:ea typeface="Palatino Linotype" charset="0"/>
              <a:cs typeface="Palatino Linotype" charset="0"/>
            </a:endParaRPr>
          </a:p>
          <a:p>
            <a:pPr algn="l" eaLnBrk="1" hangingPunct="1"/>
            <a:r>
              <a:rPr lang="en-US" altLang="en-US" sz="1600" dirty="0">
                <a:solidFill>
                  <a:schemeClr val="tx1"/>
                </a:solidFill>
                <a:latin typeface="Palatino Linotype" charset="0"/>
                <a:ea typeface="Palatino Linotype" charset="0"/>
                <a:cs typeface="Palatino Linotype" charset="0"/>
              </a:rPr>
              <a:t>(a) What is h?		(b) How much energy is lost due to collision with the spring?</a:t>
            </a:r>
          </a:p>
        </p:txBody>
      </p:sp>
    </p:spTree>
    <p:extLst>
      <p:ext uri="{BB962C8B-B14F-4D97-AF65-F5344CB8AC3E}">
        <p14:creationId xmlns:p14="http://schemas.microsoft.com/office/powerpoint/2010/main" val="1731506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4">
                                            <p:txEl>
                                              <p:pRg st="0" end="0"/>
                                            </p:txEl>
                                          </p:spTgt>
                                        </p:tgtEl>
                                        <p:attrNameLst>
                                          <p:attrName>style.visibility</p:attrName>
                                        </p:attrNameLst>
                                      </p:cBhvr>
                                      <p:to>
                                        <p:strVal val="visible"/>
                                      </p:to>
                                    </p:set>
                                    <p:animEffect transition="in" filter="wipe(left)">
                                      <p:cBhvr>
                                        <p:cTn id="7" dur="500"/>
                                        <p:tgtEl>
                                          <p:spTgt spid="5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4">
                                            <p:txEl>
                                              <p:pRg st="2" end="2"/>
                                            </p:txEl>
                                          </p:spTgt>
                                        </p:tgtEl>
                                        <p:attrNameLst>
                                          <p:attrName>style.visibility</p:attrName>
                                        </p:attrNameLst>
                                      </p:cBhvr>
                                      <p:to>
                                        <p:strVal val="visible"/>
                                      </p:to>
                                    </p:set>
                                    <p:animEffect transition="in" filter="wipe(left)">
                                      <p:cBhvr>
                                        <p:cTn id="12" dur="500"/>
                                        <p:tgtEl>
                                          <p:spTgt spid="5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build="p" autoUpdateAnimBg="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imes New Roman-Arial">
      <a:maj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33344</TotalTime>
  <Words>866</Words>
  <Application>Microsoft Macintosh PowerPoint</Application>
  <PresentationFormat>On-screen Show (4:3)</PresentationFormat>
  <Paragraphs>68</Paragraphs>
  <Slides>11</Slides>
  <Notes>1</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20" baseType="lpstr">
      <vt:lpstr>Apple Chancery</vt:lpstr>
      <vt:lpstr>Arial</vt:lpstr>
      <vt:lpstr>Calibri</vt:lpstr>
      <vt:lpstr>Cambria Math</vt:lpstr>
      <vt:lpstr>Gill Sans</vt:lpstr>
      <vt:lpstr>Palatino Linotype</vt:lpstr>
      <vt:lpstr>Times New Roman</vt:lpstr>
      <vt:lpstr>Office Theme</vt:lpstr>
      <vt:lpstr>Equation</vt:lpstr>
      <vt:lpstr>General announcements</vt:lpstr>
      <vt:lpstr>One last definition</vt:lpstr>
      <vt:lpstr>Conservation of Energy lab</vt:lpstr>
      <vt:lpstr>Atwood problem – with energy</vt:lpstr>
      <vt:lpstr>Atwood problem</vt:lpstr>
      <vt:lpstr>Atwood problem revisited</vt:lpstr>
      <vt:lpstr>Atwood problem</vt:lpstr>
      <vt:lpstr>Atwood problem revisited – a twist</vt:lpstr>
      <vt:lpstr>Insane Energy Problem  aka “Another Problem from Hell”</vt:lpstr>
      <vt:lpstr>Insane Energy Problem</vt:lpstr>
      <vt:lpstr>Insane Energy Problem</vt:lpstr>
    </vt:vector>
  </TitlesOfParts>
  <Company>Polytechnic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Craig Fletcher</dc:creator>
  <cp:lastModifiedBy>Microsoft Office User</cp:lastModifiedBy>
  <cp:revision>698</cp:revision>
  <cp:lastPrinted>2019-10-25T14:49:10Z</cp:lastPrinted>
  <dcterms:created xsi:type="dcterms:W3CDTF">2017-08-16T17:34:12Z</dcterms:created>
  <dcterms:modified xsi:type="dcterms:W3CDTF">2020-10-20T21:10:58Z</dcterms:modified>
</cp:coreProperties>
</file>